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3"/>
  </p:notesMasterIdLst>
  <p:sldIdLst>
    <p:sldId id="256" r:id="rId2"/>
    <p:sldId id="257" r:id="rId3"/>
    <p:sldId id="439" r:id="rId4"/>
    <p:sldId id="370" r:id="rId5"/>
    <p:sldId id="371" r:id="rId6"/>
    <p:sldId id="362" r:id="rId7"/>
    <p:sldId id="454" r:id="rId8"/>
    <p:sldId id="405" r:id="rId9"/>
    <p:sldId id="469" r:id="rId10"/>
    <p:sldId id="465" r:id="rId11"/>
    <p:sldId id="492" r:id="rId12"/>
    <p:sldId id="467" r:id="rId13"/>
    <p:sldId id="478" r:id="rId14"/>
    <p:sldId id="479" r:id="rId15"/>
    <p:sldId id="468" r:id="rId16"/>
    <p:sldId id="472" r:id="rId17"/>
    <p:sldId id="473" r:id="rId18"/>
    <p:sldId id="460" r:id="rId19"/>
    <p:sldId id="493" r:id="rId20"/>
    <p:sldId id="475" r:id="rId21"/>
    <p:sldId id="480" r:id="rId22"/>
    <p:sldId id="481" r:id="rId23"/>
    <p:sldId id="482" r:id="rId24"/>
    <p:sldId id="404" r:id="rId25"/>
    <p:sldId id="450" r:id="rId26"/>
    <p:sldId id="451" r:id="rId27"/>
    <p:sldId id="452" r:id="rId28"/>
    <p:sldId id="453" r:id="rId29"/>
    <p:sldId id="470" r:id="rId30"/>
    <p:sldId id="441" r:id="rId31"/>
    <p:sldId id="442" r:id="rId32"/>
    <p:sldId id="443" r:id="rId33"/>
    <p:sldId id="444" r:id="rId34"/>
    <p:sldId id="445" r:id="rId35"/>
    <p:sldId id="446" r:id="rId36"/>
    <p:sldId id="447" r:id="rId37"/>
    <p:sldId id="477" r:id="rId38"/>
    <p:sldId id="484" r:id="rId39"/>
    <p:sldId id="485" r:id="rId40"/>
    <p:sldId id="487" r:id="rId41"/>
    <p:sldId id="486" r:id="rId42"/>
    <p:sldId id="488" r:id="rId43"/>
    <p:sldId id="489" r:id="rId44"/>
    <p:sldId id="490" r:id="rId45"/>
    <p:sldId id="495" r:id="rId46"/>
    <p:sldId id="483" r:id="rId47"/>
    <p:sldId id="494" r:id="rId48"/>
    <p:sldId id="462" r:id="rId49"/>
    <p:sldId id="476" r:id="rId50"/>
    <p:sldId id="474" r:id="rId51"/>
    <p:sldId id="497" r:id="rId52"/>
    <p:sldId id="459" r:id="rId53"/>
    <p:sldId id="496" r:id="rId54"/>
    <p:sldId id="498" r:id="rId55"/>
    <p:sldId id="499" r:id="rId56"/>
    <p:sldId id="491" r:id="rId57"/>
    <p:sldId id="449" r:id="rId58"/>
    <p:sldId id="400" r:id="rId59"/>
    <p:sldId id="315" r:id="rId60"/>
    <p:sldId id="500" r:id="rId61"/>
    <p:sldId id="316" r:id="rId6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DCDCDC"/>
    <a:srgbClr val="BC1010"/>
    <a:srgbClr val="69D6E1"/>
    <a:srgbClr val="4C9DFE"/>
    <a:srgbClr val="CC3300"/>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1971" autoAdjust="0"/>
  </p:normalViewPr>
  <p:slideViewPr>
    <p:cSldViewPr snapToGrid="0">
      <p:cViewPr>
        <p:scale>
          <a:sx n="100" d="100"/>
          <a:sy n="100" d="100"/>
        </p:scale>
        <p:origin x="534" y="24"/>
      </p:cViewPr>
      <p:guideLst/>
    </p:cSldViewPr>
  </p:slideViewPr>
  <p:notesTextViewPr>
    <p:cViewPr>
      <p:scale>
        <a:sx n="3" d="2"/>
        <a:sy n="3" d="2"/>
      </p:scale>
      <p:origin x="0" y="0"/>
    </p:cViewPr>
  </p:notesTextViewPr>
  <p:sorterViewPr>
    <p:cViewPr>
      <p:scale>
        <a:sx n="100" d="100"/>
        <a:sy n="100" d="100"/>
      </p:scale>
      <p:origin x="0" y="-1263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3A4139-23EB-4531-9F8B-FB7F80C3C860}" type="doc">
      <dgm:prSet loTypeId="urn:microsoft.com/office/officeart/2005/8/layout/hProcess9" loCatId="process" qsTypeId="urn:microsoft.com/office/officeart/2005/8/quickstyle/simple3" qsCatId="simple" csTypeId="urn:microsoft.com/office/officeart/2005/8/colors/colorful2" csCatId="colorful" phldr="1"/>
      <dgm:spPr/>
    </dgm:pt>
    <dgm:pt modelId="{5DD7193B-95F8-4C60-8792-59FE1BD829FE}">
      <dgm:prSet phldrT="[Text]"/>
      <dgm:spPr/>
      <dgm:t>
        <a:bodyPr/>
        <a:lstStyle/>
        <a:p>
          <a:r>
            <a:rPr lang="en-US" dirty="0"/>
            <a:t>Introducing the studies (45 minutes)</a:t>
          </a:r>
        </a:p>
      </dgm:t>
    </dgm:pt>
    <dgm:pt modelId="{ADAA43F9-7D1C-4648-966D-D45F50D20D08}" type="parTrans" cxnId="{030FA195-7F92-436E-A5F4-E691BD53C6D0}">
      <dgm:prSet/>
      <dgm:spPr/>
      <dgm:t>
        <a:bodyPr/>
        <a:lstStyle/>
        <a:p>
          <a:endParaRPr lang="en-US"/>
        </a:p>
      </dgm:t>
    </dgm:pt>
    <dgm:pt modelId="{BB65A6A9-9C03-43B4-93E4-6A7B68675345}" type="sibTrans" cxnId="{030FA195-7F92-436E-A5F4-E691BD53C6D0}">
      <dgm:prSet/>
      <dgm:spPr/>
      <dgm:t>
        <a:bodyPr/>
        <a:lstStyle/>
        <a:p>
          <a:endParaRPr lang="en-US"/>
        </a:p>
      </dgm:t>
    </dgm:pt>
    <dgm:pt modelId="{51EDE293-A058-47A0-B629-AAEA7C2A176E}">
      <dgm:prSet phldrT="[Text]"/>
      <dgm:spPr/>
      <dgm:t>
        <a:bodyPr/>
        <a:lstStyle/>
        <a:p>
          <a:r>
            <a:rPr lang="en-US" dirty="0"/>
            <a:t>Conforming groups          (5 minutes)</a:t>
          </a:r>
        </a:p>
      </dgm:t>
    </dgm:pt>
    <dgm:pt modelId="{E1EE0C88-66CB-4079-A4C4-9D63299264E9}" type="parTrans" cxnId="{89299E8E-3427-4E52-9E95-D921ABD74897}">
      <dgm:prSet/>
      <dgm:spPr/>
      <dgm:t>
        <a:bodyPr/>
        <a:lstStyle/>
        <a:p>
          <a:endParaRPr lang="en-US"/>
        </a:p>
      </dgm:t>
    </dgm:pt>
    <dgm:pt modelId="{0ACDDACE-DD39-4B26-B50F-41BF316BEB4C}" type="sibTrans" cxnId="{89299E8E-3427-4E52-9E95-D921ABD74897}">
      <dgm:prSet/>
      <dgm:spPr/>
      <dgm:t>
        <a:bodyPr/>
        <a:lstStyle/>
        <a:p>
          <a:endParaRPr lang="en-US"/>
        </a:p>
      </dgm:t>
    </dgm:pt>
    <dgm:pt modelId="{87D8D365-B570-4A2A-96E7-20B9E3D14242}">
      <dgm:prSet phldrT="[Text]"/>
      <dgm:spPr/>
      <dgm:t>
        <a:bodyPr/>
        <a:lstStyle/>
        <a:p>
          <a:r>
            <a:rPr lang="en-US" dirty="0"/>
            <a:t>Wrap up       (5 minutes)</a:t>
          </a:r>
        </a:p>
      </dgm:t>
    </dgm:pt>
    <dgm:pt modelId="{FFA733A6-44F1-4283-83AA-0591CA6F1BD8}" type="parTrans" cxnId="{F38D8D0B-988A-4A03-AB70-0DA295088ABA}">
      <dgm:prSet/>
      <dgm:spPr/>
      <dgm:t>
        <a:bodyPr/>
        <a:lstStyle/>
        <a:p>
          <a:endParaRPr lang="en-US"/>
        </a:p>
      </dgm:t>
    </dgm:pt>
    <dgm:pt modelId="{7945E33C-3E8E-4C30-8F3C-E6D8D5DCCB26}" type="sibTrans" cxnId="{F38D8D0B-988A-4A03-AB70-0DA295088ABA}">
      <dgm:prSet/>
      <dgm:spPr/>
      <dgm:t>
        <a:bodyPr/>
        <a:lstStyle/>
        <a:p>
          <a:endParaRPr lang="en-US"/>
        </a:p>
      </dgm:t>
    </dgm:pt>
    <dgm:pt modelId="{242E0007-C89B-4F35-9F7C-08A37D460AC1}">
      <dgm:prSet phldrT="[Text]"/>
      <dgm:spPr/>
      <dgm:t>
        <a:bodyPr/>
        <a:lstStyle/>
        <a:p>
          <a:r>
            <a:rPr lang="en-US" dirty="0"/>
            <a:t>R Programming (25 minutes)</a:t>
          </a:r>
        </a:p>
      </dgm:t>
    </dgm:pt>
    <dgm:pt modelId="{E5EC7767-9CE1-496D-929F-D5680CB465D1}" type="parTrans" cxnId="{11C3208B-0F37-4427-9093-8E923496296F}">
      <dgm:prSet/>
      <dgm:spPr/>
      <dgm:t>
        <a:bodyPr/>
        <a:lstStyle/>
        <a:p>
          <a:endParaRPr lang="en-US"/>
        </a:p>
      </dgm:t>
    </dgm:pt>
    <dgm:pt modelId="{B32C1F5C-6E52-42A7-AB9F-5DBAA38557CD}" type="sibTrans" cxnId="{11C3208B-0F37-4427-9093-8E923496296F}">
      <dgm:prSet/>
      <dgm:spPr/>
      <dgm:t>
        <a:bodyPr/>
        <a:lstStyle/>
        <a:p>
          <a:endParaRPr lang="en-US"/>
        </a:p>
      </dgm:t>
    </dgm:pt>
    <dgm:pt modelId="{C94376D0-17D9-4EDF-8C8A-8956EB47145B}" type="pres">
      <dgm:prSet presAssocID="{D13A4139-23EB-4531-9F8B-FB7F80C3C860}" presName="CompostProcess" presStyleCnt="0">
        <dgm:presLayoutVars>
          <dgm:dir/>
          <dgm:resizeHandles val="exact"/>
        </dgm:presLayoutVars>
      </dgm:prSet>
      <dgm:spPr/>
    </dgm:pt>
    <dgm:pt modelId="{C415D5F4-1081-4DE3-AA24-597D66D8BA14}" type="pres">
      <dgm:prSet presAssocID="{D13A4139-23EB-4531-9F8B-FB7F80C3C860}" presName="arrow" presStyleLbl="bgShp" presStyleIdx="0" presStyleCnt="1"/>
      <dgm:spPr/>
    </dgm:pt>
    <dgm:pt modelId="{C74FC150-76E5-4FFD-9C2B-B42ADE19F1ED}" type="pres">
      <dgm:prSet presAssocID="{D13A4139-23EB-4531-9F8B-FB7F80C3C860}" presName="linearProcess" presStyleCnt="0"/>
      <dgm:spPr/>
    </dgm:pt>
    <dgm:pt modelId="{0E1BCB37-2AEA-415C-AF86-330FDDACF7D7}" type="pres">
      <dgm:prSet presAssocID="{5DD7193B-95F8-4C60-8792-59FE1BD829FE}" presName="textNode" presStyleLbl="node1" presStyleIdx="0" presStyleCnt="4">
        <dgm:presLayoutVars>
          <dgm:bulletEnabled val="1"/>
        </dgm:presLayoutVars>
      </dgm:prSet>
      <dgm:spPr/>
      <dgm:t>
        <a:bodyPr/>
        <a:lstStyle/>
        <a:p>
          <a:endParaRPr lang="es-ES"/>
        </a:p>
      </dgm:t>
    </dgm:pt>
    <dgm:pt modelId="{2343E992-1849-4BE2-8237-434A9B409E57}" type="pres">
      <dgm:prSet presAssocID="{BB65A6A9-9C03-43B4-93E4-6A7B68675345}" presName="sibTrans" presStyleCnt="0"/>
      <dgm:spPr/>
    </dgm:pt>
    <dgm:pt modelId="{4835421A-D2B3-4C6D-A3B8-ACD98E494EB4}" type="pres">
      <dgm:prSet presAssocID="{51EDE293-A058-47A0-B629-AAEA7C2A176E}" presName="textNode" presStyleLbl="node1" presStyleIdx="1" presStyleCnt="4">
        <dgm:presLayoutVars>
          <dgm:bulletEnabled val="1"/>
        </dgm:presLayoutVars>
      </dgm:prSet>
      <dgm:spPr/>
      <dgm:t>
        <a:bodyPr/>
        <a:lstStyle/>
        <a:p>
          <a:endParaRPr lang="es-ES"/>
        </a:p>
      </dgm:t>
    </dgm:pt>
    <dgm:pt modelId="{B3D02101-16D3-45D9-9D5B-BE68B0398939}" type="pres">
      <dgm:prSet presAssocID="{0ACDDACE-DD39-4B26-B50F-41BF316BEB4C}" presName="sibTrans" presStyleCnt="0"/>
      <dgm:spPr/>
    </dgm:pt>
    <dgm:pt modelId="{9F001113-F52D-4EBC-95B9-ED09CB5E6AA1}" type="pres">
      <dgm:prSet presAssocID="{242E0007-C89B-4F35-9F7C-08A37D460AC1}" presName="textNode" presStyleLbl="node1" presStyleIdx="2" presStyleCnt="4">
        <dgm:presLayoutVars>
          <dgm:bulletEnabled val="1"/>
        </dgm:presLayoutVars>
      </dgm:prSet>
      <dgm:spPr/>
      <dgm:t>
        <a:bodyPr/>
        <a:lstStyle/>
        <a:p>
          <a:endParaRPr lang="es-ES"/>
        </a:p>
      </dgm:t>
    </dgm:pt>
    <dgm:pt modelId="{3B297DE8-2133-4F44-9BE5-11D10894C1BD}" type="pres">
      <dgm:prSet presAssocID="{B32C1F5C-6E52-42A7-AB9F-5DBAA38557CD}" presName="sibTrans" presStyleCnt="0"/>
      <dgm:spPr/>
    </dgm:pt>
    <dgm:pt modelId="{CB12F688-817E-4BD4-A4DD-63AC8B2D92ED}" type="pres">
      <dgm:prSet presAssocID="{87D8D365-B570-4A2A-96E7-20B9E3D14242}" presName="textNode" presStyleLbl="node1" presStyleIdx="3" presStyleCnt="4">
        <dgm:presLayoutVars>
          <dgm:bulletEnabled val="1"/>
        </dgm:presLayoutVars>
      </dgm:prSet>
      <dgm:spPr/>
      <dgm:t>
        <a:bodyPr/>
        <a:lstStyle/>
        <a:p>
          <a:endParaRPr lang="es-ES"/>
        </a:p>
      </dgm:t>
    </dgm:pt>
  </dgm:ptLst>
  <dgm:cxnLst>
    <dgm:cxn modelId="{3A1A5614-81DC-4AB1-85F3-2A0D81D92D4C}" type="presOf" srcId="{242E0007-C89B-4F35-9F7C-08A37D460AC1}" destId="{9F001113-F52D-4EBC-95B9-ED09CB5E6AA1}" srcOrd="0" destOrd="0" presId="urn:microsoft.com/office/officeart/2005/8/layout/hProcess9"/>
    <dgm:cxn modelId="{94BD1CC0-0C3B-4FFA-8E07-78AF57D90CFC}" type="presOf" srcId="{D13A4139-23EB-4531-9F8B-FB7F80C3C860}" destId="{C94376D0-17D9-4EDF-8C8A-8956EB47145B}" srcOrd="0" destOrd="0" presId="urn:microsoft.com/office/officeart/2005/8/layout/hProcess9"/>
    <dgm:cxn modelId="{89299E8E-3427-4E52-9E95-D921ABD74897}" srcId="{D13A4139-23EB-4531-9F8B-FB7F80C3C860}" destId="{51EDE293-A058-47A0-B629-AAEA7C2A176E}" srcOrd="1" destOrd="0" parTransId="{E1EE0C88-66CB-4079-A4C4-9D63299264E9}" sibTransId="{0ACDDACE-DD39-4B26-B50F-41BF316BEB4C}"/>
    <dgm:cxn modelId="{CDD9B7FE-20E5-4071-9CE1-2A63B21970ED}" type="presOf" srcId="{5DD7193B-95F8-4C60-8792-59FE1BD829FE}" destId="{0E1BCB37-2AEA-415C-AF86-330FDDACF7D7}" srcOrd="0" destOrd="0" presId="urn:microsoft.com/office/officeart/2005/8/layout/hProcess9"/>
    <dgm:cxn modelId="{F38D8D0B-988A-4A03-AB70-0DA295088ABA}" srcId="{D13A4139-23EB-4531-9F8B-FB7F80C3C860}" destId="{87D8D365-B570-4A2A-96E7-20B9E3D14242}" srcOrd="3" destOrd="0" parTransId="{FFA733A6-44F1-4283-83AA-0591CA6F1BD8}" sibTransId="{7945E33C-3E8E-4C30-8F3C-E6D8D5DCCB26}"/>
    <dgm:cxn modelId="{11C3208B-0F37-4427-9093-8E923496296F}" srcId="{D13A4139-23EB-4531-9F8B-FB7F80C3C860}" destId="{242E0007-C89B-4F35-9F7C-08A37D460AC1}" srcOrd="2" destOrd="0" parTransId="{E5EC7767-9CE1-496D-929F-D5680CB465D1}" sibTransId="{B32C1F5C-6E52-42A7-AB9F-5DBAA38557CD}"/>
    <dgm:cxn modelId="{6E6518A8-E881-4379-803C-48FB1B78DBA5}" type="presOf" srcId="{51EDE293-A058-47A0-B629-AAEA7C2A176E}" destId="{4835421A-D2B3-4C6D-A3B8-ACD98E494EB4}" srcOrd="0" destOrd="0" presId="urn:microsoft.com/office/officeart/2005/8/layout/hProcess9"/>
    <dgm:cxn modelId="{AF1BD951-610D-4F58-AD35-248B3B2D9DE8}" type="presOf" srcId="{87D8D365-B570-4A2A-96E7-20B9E3D14242}" destId="{CB12F688-817E-4BD4-A4DD-63AC8B2D92ED}" srcOrd="0" destOrd="0" presId="urn:microsoft.com/office/officeart/2005/8/layout/hProcess9"/>
    <dgm:cxn modelId="{030FA195-7F92-436E-A5F4-E691BD53C6D0}" srcId="{D13A4139-23EB-4531-9F8B-FB7F80C3C860}" destId="{5DD7193B-95F8-4C60-8792-59FE1BD829FE}" srcOrd="0" destOrd="0" parTransId="{ADAA43F9-7D1C-4648-966D-D45F50D20D08}" sibTransId="{BB65A6A9-9C03-43B4-93E4-6A7B68675345}"/>
    <dgm:cxn modelId="{0E0ED9ED-229C-4F5D-ABAE-8564539A565D}" type="presParOf" srcId="{C94376D0-17D9-4EDF-8C8A-8956EB47145B}" destId="{C415D5F4-1081-4DE3-AA24-597D66D8BA14}" srcOrd="0" destOrd="0" presId="urn:microsoft.com/office/officeart/2005/8/layout/hProcess9"/>
    <dgm:cxn modelId="{F5663AD3-2C80-47CF-97E1-C342E4C489AA}" type="presParOf" srcId="{C94376D0-17D9-4EDF-8C8A-8956EB47145B}" destId="{C74FC150-76E5-4FFD-9C2B-B42ADE19F1ED}" srcOrd="1" destOrd="0" presId="urn:microsoft.com/office/officeart/2005/8/layout/hProcess9"/>
    <dgm:cxn modelId="{D848D3D8-D288-4AC0-A197-FA3892050D70}" type="presParOf" srcId="{C74FC150-76E5-4FFD-9C2B-B42ADE19F1ED}" destId="{0E1BCB37-2AEA-415C-AF86-330FDDACF7D7}" srcOrd="0" destOrd="0" presId="urn:microsoft.com/office/officeart/2005/8/layout/hProcess9"/>
    <dgm:cxn modelId="{54CC7D38-825B-4118-8B4B-3E1565A5F05F}" type="presParOf" srcId="{C74FC150-76E5-4FFD-9C2B-B42ADE19F1ED}" destId="{2343E992-1849-4BE2-8237-434A9B409E57}" srcOrd="1" destOrd="0" presId="urn:microsoft.com/office/officeart/2005/8/layout/hProcess9"/>
    <dgm:cxn modelId="{21CAAA82-9492-47EF-A022-92F0679F12A3}" type="presParOf" srcId="{C74FC150-76E5-4FFD-9C2B-B42ADE19F1ED}" destId="{4835421A-D2B3-4C6D-A3B8-ACD98E494EB4}" srcOrd="2" destOrd="0" presId="urn:microsoft.com/office/officeart/2005/8/layout/hProcess9"/>
    <dgm:cxn modelId="{77C945A1-71B1-44E1-8C84-983B0E52C6E0}" type="presParOf" srcId="{C74FC150-76E5-4FFD-9C2B-B42ADE19F1ED}" destId="{B3D02101-16D3-45D9-9D5B-BE68B0398939}" srcOrd="3" destOrd="0" presId="urn:microsoft.com/office/officeart/2005/8/layout/hProcess9"/>
    <dgm:cxn modelId="{A3B0BB48-2A8E-4D7A-8A2F-8326EFB31BD6}" type="presParOf" srcId="{C74FC150-76E5-4FFD-9C2B-B42ADE19F1ED}" destId="{9F001113-F52D-4EBC-95B9-ED09CB5E6AA1}" srcOrd="4" destOrd="0" presId="urn:microsoft.com/office/officeart/2005/8/layout/hProcess9"/>
    <dgm:cxn modelId="{55D6CAB8-4FB9-4E49-8C30-46833765D7D8}" type="presParOf" srcId="{C74FC150-76E5-4FFD-9C2B-B42ADE19F1ED}" destId="{3B297DE8-2133-4F44-9BE5-11D10894C1BD}" srcOrd="5" destOrd="0" presId="urn:microsoft.com/office/officeart/2005/8/layout/hProcess9"/>
    <dgm:cxn modelId="{96F83812-D6E1-4380-9DE8-9787CCA4A959}" type="presParOf" srcId="{C74FC150-76E5-4FFD-9C2B-B42ADE19F1ED}" destId="{CB12F688-817E-4BD4-A4DD-63AC8B2D92ED}"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20E372-B2F7-4660-B00B-09D925318EA2}" type="doc">
      <dgm:prSet loTypeId="urn:microsoft.com/office/officeart/2005/8/layout/hProcess6" loCatId="process" qsTypeId="urn:microsoft.com/office/officeart/2005/8/quickstyle/simple1" qsCatId="simple" csTypeId="urn:microsoft.com/office/officeart/2005/8/colors/colorful2" csCatId="colorful" phldr="1"/>
      <dgm:spPr/>
      <dgm:t>
        <a:bodyPr/>
        <a:lstStyle/>
        <a:p>
          <a:endParaRPr lang="en-US"/>
        </a:p>
      </dgm:t>
    </dgm:pt>
    <dgm:pt modelId="{5488216E-C3C7-4965-96FA-00CBBB370B58}">
      <dgm:prSet phldrT="[Text]"/>
      <dgm:spPr/>
      <dgm:t>
        <a:bodyPr/>
        <a:lstStyle/>
        <a:p>
          <a:r>
            <a:rPr lang="en-US" dirty="0"/>
            <a:t>Raw Data</a:t>
          </a:r>
        </a:p>
      </dgm:t>
    </dgm:pt>
    <dgm:pt modelId="{04794344-1AD3-43B7-9B21-D676B103F2D8}" type="parTrans" cxnId="{12FDC1A2-DB17-44C5-AA82-A258AF154F9C}">
      <dgm:prSet/>
      <dgm:spPr/>
      <dgm:t>
        <a:bodyPr/>
        <a:lstStyle/>
        <a:p>
          <a:endParaRPr lang="en-US"/>
        </a:p>
      </dgm:t>
    </dgm:pt>
    <dgm:pt modelId="{5F7DE4E8-E688-4406-ADE7-C94AB3E43443}" type="sibTrans" cxnId="{12FDC1A2-DB17-44C5-AA82-A258AF154F9C}">
      <dgm:prSet/>
      <dgm:spPr/>
      <dgm:t>
        <a:bodyPr/>
        <a:lstStyle/>
        <a:p>
          <a:endParaRPr lang="en-US"/>
        </a:p>
      </dgm:t>
    </dgm:pt>
    <dgm:pt modelId="{ED511AF7-EE29-4BAC-8B58-BA6BEC868346}">
      <dgm:prSet phldrT="[Text]"/>
      <dgm:spPr/>
      <dgm:t>
        <a:bodyPr/>
        <a:lstStyle/>
        <a:p>
          <a:r>
            <a:rPr lang="en-US" b="1" dirty="0"/>
            <a:t>Assign Categories / Codes</a:t>
          </a:r>
        </a:p>
      </dgm:t>
    </dgm:pt>
    <dgm:pt modelId="{CA0016EF-EFB5-4CC8-B12B-E62B97BC9E0E}" type="parTrans" cxnId="{71978D7C-BB18-4248-8265-AD3DB2353932}">
      <dgm:prSet/>
      <dgm:spPr/>
      <dgm:t>
        <a:bodyPr/>
        <a:lstStyle/>
        <a:p>
          <a:endParaRPr lang="en-US"/>
        </a:p>
      </dgm:t>
    </dgm:pt>
    <dgm:pt modelId="{E9DA09C0-71C9-4729-A1B9-0448841910EC}" type="sibTrans" cxnId="{71978D7C-BB18-4248-8265-AD3DB2353932}">
      <dgm:prSet/>
      <dgm:spPr/>
      <dgm:t>
        <a:bodyPr/>
        <a:lstStyle/>
        <a:p>
          <a:endParaRPr lang="en-US"/>
        </a:p>
      </dgm:t>
    </dgm:pt>
    <dgm:pt modelId="{2E6A2B69-100A-4DC4-A6CA-FB7E52151827}">
      <dgm:prSet phldrT="[Text]"/>
      <dgm:spPr/>
      <dgm:t>
        <a:bodyPr/>
        <a:lstStyle/>
        <a:p>
          <a:r>
            <a:rPr lang="en-US" dirty="0"/>
            <a:t>HD Data</a:t>
          </a:r>
        </a:p>
      </dgm:t>
    </dgm:pt>
    <dgm:pt modelId="{38E5042E-1290-4BEE-B7B8-E65AA3A87814}" type="parTrans" cxnId="{D8E5AA51-7C29-4ADB-9F98-4AF60C9AA6F1}">
      <dgm:prSet/>
      <dgm:spPr/>
      <dgm:t>
        <a:bodyPr/>
        <a:lstStyle/>
        <a:p>
          <a:endParaRPr lang="en-US"/>
        </a:p>
      </dgm:t>
    </dgm:pt>
    <dgm:pt modelId="{4B326D2A-7B42-49EA-96AB-321456046A34}" type="sibTrans" cxnId="{D8E5AA51-7C29-4ADB-9F98-4AF60C9AA6F1}">
      <dgm:prSet/>
      <dgm:spPr/>
      <dgm:t>
        <a:bodyPr/>
        <a:lstStyle/>
        <a:p>
          <a:endParaRPr lang="en-US"/>
        </a:p>
      </dgm:t>
    </dgm:pt>
    <dgm:pt modelId="{94E906D1-42D0-4959-80E7-8F4D6FD44FE1}">
      <dgm:prSet phldrT="[Text]"/>
      <dgm:spPr/>
      <dgm:t>
        <a:bodyPr/>
        <a:lstStyle/>
        <a:p>
          <a:r>
            <a:rPr lang="en-US" b="1" dirty="0"/>
            <a:t>Find Themes</a:t>
          </a:r>
        </a:p>
      </dgm:t>
    </dgm:pt>
    <dgm:pt modelId="{B9150110-5378-4124-B6AC-AC006A59432E}" type="parTrans" cxnId="{3C415418-B090-4E13-B292-19153A34447B}">
      <dgm:prSet/>
      <dgm:spPr/>
      <dgm:t>
        <a:bodyPr/>
        <a:lstStyle/>
        <a:p>
          <a:endParaRPr lang="en-US"/>
        </a:p>
      </dgm:t>
    </dgm:pt>
    <dgm:pt modelId="{A6304B69-8587-4E4C-B20E-45FF8A1ADC4C}" type="sibTrans" cxnId="{3C415418-B090-4E13-B292-19153A34447B}">
      <dgm:prSet/>
      <dgm:spPr/>
      <dgm:t>
        <a:bodyPr/>
        <a:lstStyle/>
        <a:p>
          <a:endParaRPr lang="en-US"/>
        </a:p>
      </dgm:t>
    </dgm:pt>
    <dgm:pt modelId="{0F6047D0-F11C-468B-87DD-9CB4BEF7B9D2}">
      <dgm:prSet phldrT="[Text]"/>
      <dgm:spPr/>
      <dgm:t>
        <a:bodyPr/>
        <a:lstStyle/>
        <a:p>
          <a:r>
            <a:rPr lang="en-US" dirty="0"/>
            <a:t>Groups</a:t>
          </a:r>
        </a:p>
      </dgm:t>
    </dgm:pt>
    <dgm:pt modelId="{E34C3D53-D953-4329-A4D9-27CE3E1EB973}" type="parTrans" cxnId="{8C32E3F0-DF5A-47D8-B32E-987099498BEA}">
      <dgm:prSet/>
      <dgm:spPr/>
      <dgm:t>
        <a:bodyPr/>
        <a:lstStyle/>
        <a:p>
          <a:endParaRPr lang="en-US"/>
        </a:p>
      </dgm:t>
    </dgm:pt>
    <dgm:pt modelId="{4108978A-61FB-4440-BED6-9FFC75D747E4}" type="sibTrans" cxnId="{8C32E3F0-DF5A-47D8-B32E-987099498BEA}">
      <dgm:prSet/>
      <dgm:spPr/>
      <dgm:t>
        <a:bodyPr/>
        <a:lstStyle/>
        <a:p>
          <a:endParaRPr lang="en-US"/>
        </a:p>
      </dgm:t>
    </dgm:pt>
    <dgm:pt modelId="{FF529F49-6233-409D-A841-CE1948D044C5}">
      <dgm:prSet phldrT="[Text]"/>
      <dgm:spPr/>
      <dgm:t>
        <a:bodyPr/>
        <a:lstStyle/>
        <a:p>
          <a:r>
            <a:rPr lang="en-US" b="1" dirty="0"/>
            <a:t>Validate and Characterize</a:t>
          </a:r>
        </a:p>
      </dgm:t>
    </dgm:pt>
    <dgm:pt modelId="{0B38CCDE-3869-4803-98EE-4347ADD6A0D9}" type="parTrans" cxnId="{A3E32BB9-9E14-4131-90D9-182DB82208E7}">
      <dgm:prSet/>
      <dgm:spPr/>
      <dgm:t>
        <a:bodyPr/>
        <a:lstStyle/>
        <a:p>
          <a:endParaRPr lang="en-US"/>
        </a:p>
      </dgm:t>
    </dgm:pt>
    <dgm:pt modelId="{8CF9BBB0-B92F-4F03-A195-1C118C825BA9}" type="sibTrans" cxnId="{A3E32BB9-9E14-4131-90D9-182DB82208E7}">
      <dgm:prSet/>
      <dgm:spPr/>
      <dgm:t>
        <a:bodyPr/>
        <a:lstStyle/>
        <a:p>
          <a:endParaRPr lang="en-US"/>
        </a:p>
      </dgm:t>
    </dgm:pt>
    <dgm:pt modelId="{A6EAD395-4EEF-4CAE-A4DF-56D485C0EC46}" type="pres">
      <dgm:prSet presAssocID="{8220E372-B2F7-4660-B00B-09D925318EA2}" presName="theList" presStyleCnt="0">
        <dgm:presLayoutVars>
          <dgm:dir/>
          <dgm:animLvl val="lvl"/>
          <dgm:resizeHandles val="exact"/>
        </dgm:presLayoutVars>
      </dgm:prSet>
      <dgm:spPr/>
      <dgm:t>
        <a:bodyPr/>
        <a:lstStyle/>
        <a:p>
          <a:endParaRPr lang="es-ES"/>
        </a:p>
      </dgm:t>
    </dgm:pt>
    <dgm:pt modelId="{0858272B-138F-4464-AF5D-ED7734179F5A}" type="pres">
      <dgm:prSet presAssocID="{5488216E-C3C7-4965-96FA-00CBBB370B58}" presName="compNode" presStyleCnt="0"/>
      <dgm:spPr/>
    </dgm:pt>
    <dgm:pt modelId="{349C0F63-6207-4840-B2C0-3B4976EAFAD7}" type="pres">
      <dgm:prSet presAssocID="{5488216E-C3C7-4965-96FA-00CBBB370B58}" presName="noGeometry" presStyleCnt="0"/>
      <dgm:spPr/>
    </dgm:pt>
    <dgm:pt modelId="{A4C73DA3-FC2C-484C-A3D0-8FD70D86814F}" type="pres">
      <dgm:prSet presAssocID="{5488216E-C3C7-4965-96FA-00CBBB370B58}" presName="childTextVisible" presStyleLbl="bgAccFollowNode1" presStyleIdx="0" presStyleCnt="3">
        <dgm:presLayoutVars>
          <dgm:bulletEnabled val="1"/>
        </dgm:presLayoutVars>
      </dgm:prSet>
      <dgm:spPr/>
      <dgm:t>
        <a:bodyPr/>
        <a:lstStyle/>
        <a:p>
          <a:endParaRPr lang="es-ES"/>
        </a:p>
      </dgm:t>
    </dgm:pt>
    <dgm:pt modelId="{A7DE2657-974B-492E-AFD6-E6D080525D57}" type="pres">
      <dgm:prSet presAssocID="{5488216E-C3C7-4965-96FA-00CBBB370B58}" presName="childTextHidden" presStyleLbl="bgAccFollowNode1" presStyleIdx="0" presStyleCnt="3"/>
      <dgm:spPr/>
      <dgm:t>
        <a:bodyPr/>
        <a:lstStyle/>
        <a:p>
          <a:endParaRPr lang="es-ES"/>
        </a:p>
      </dgm:t>
    </dgm:pt>
    <dgm:pt modelId="{0C886083-C852-4D49-871B-DDD5CED21240}" type="pres">
      <dgm:prSet presAssocID="{5488216E-C3C7-4965-96FA-00CBBB370B58}" presName="parentText" presStyleLbl="node1" presStyleIdx="0" presStyleCnt="3">
        <dgm:presLayoutVars>
          <dgm:chMax val="1"/>
          <dgm:bulletEnabled val="1"/>
        </dgm:presLayoutVars>
      </dgm:prSet>
      <dgm:spPr/>
      <dgm:t>
        <a:bodyPr/>
        <a:lstStyle/>
        <a:p>
          <a:endParaRPr lang="es-ES"/>
        </a:p>
      </dgm:t>
    </dgm:pt>
    <dgm:pt modelId="{146D4C83-0532-4765-821C-26AE796BD305}" type="pres">
      <dgm:prSet presAssocID="{5488216E-C3C7-4965-96FA-00CBBB370B58}" presName="aSpace" presStyleCnt="0"/>
      <dgm:spPr/>
    </dgm:pt>
    <dgm:pt modelId="{8912BB8F-32CC-42D5-A6AA-4CA0E2B5594A}" type="pres">
      <dgm:prSet presAssocID="{2E6A2B69-100A-4DC4-A6CA-FB7E52151827}" presName="compNode" presStyleCnt="0"/>
      <dgm:spPr/>
    </dgm:pt>
    <dgm:pt modelId="{AB5696E5-A35A-424D-AE83-CA4B113F06EE}" type="pres">
      <dgm:prSet presAssocID="{2E6A2B69-100A-4DC4-A6CA-FB7E52151827}" presName="noGeometry" presStyleCnt="0"/>
      <dgm:spPr/>
    </dgm:pt>
    <dgm:pt modelId="{A8A78E17-58CB-4207-AB53-1218EEFFA04D}" type="pres">
      <dgm:prSet presAssocID="{2E6A2B69-100A-4DC4-A6CA-FB7E52151827}" presName="childTextVisible" presStyleLbl="bgAccFollowNode1" presStyleIdx="1" presStyleCnt="3">
        <dgm:presLayoutVars>
          <dgm:bulletEnabled val="1"/>
        </dgm:presLayoutVars>
      </dgm:prSet>
      <dgm:spPr/>
      <dgm:t>
        <a:bodyPr/>
        <a:lstStyle/>
        <a:p>
          <a:endParaRPr lang="es-ES"/>
        </a:p>
      </dgm:t>
    </dgm:pt>
    <dgm:pt modelId="{E65BD0CB-2F76-4087-A7C2-29BF3C627130}" type="pres">
      <dgm:prSet presAssocID="{2E6A2B69-100A-4DC4-A6CA-FB7E52151827}" presName="childTextHidden" presStyleLbl="bgAccFollowNode1" presStyleIdx="1" presStyleCnt="3"/>
      <dgm:spPr/>
      <dgm:t>
        <a:bodyPr/>
        <a:lstStyle/>
        <a:p>
          <a:endParaRPr lang="es-ES"/>
        </a:p>
      </dgm:t>
    </dgm:pt>
    <dgm:pt modelId="{5B393912-9616-454E-9383-B91FE75021D9}" type="pres">
      <dgm:prSet presAssocID="{2E6A2B69-100A-4DC4-A6CA-FB7E52151827}" presName="parentText" presStyleLbl="node1" presStyleIdx="1" presStyleCnt="3">
        <dgm:presLayoutVars>
          <dgm:chMax val="1"/>
          <dgm:bulletEnabled val="1"/>
        </dgm:presLayoutVars>
      </dgm:prSet>
      <dgm:spPr/>
      <dgm:t>
        <a:bodyPr/>
        <a:lstStyle/>
        <a:p>
          <a:endParaRPr lang="es-ES"/>
        </a:p>
      </dgm:t>
    </dgm:pt>
    <dgm:pt modelId="{B23BC877-6E53-49CC-8915-E7C0994E2F6B}" type="pres">
      <dgm:prSet presAssocID="{2E6A2B69-100A-4DC4-A6CA-FB7E52151827}" presName="aSpace" presStyleCnt="0"/>
      <dgm:spPr/>
    </dgm:pt>
    <dgm:pt modelId="{8EBC430D-0204-4291-860D-87EE7EDF3735}" type="pres">
      <dgm:prSet presAssocID="{0F6047D0-F11C-468B-87DD-9CB4BEF7B9D2}" presName="compNode" presStyleCnt="0"/>
      <dgm:spPr/>
    </dgm:pt>
    <dgm:pt modelId="{30173735-EEAA-4B60-A96C-1852E8D65D4A}" type="pres">
      <dgm:prSet presAssocID="{0F6047D0-F11C-468B-87DD-9CB4BEF7B9D2}" presName="noGeometry" presStyleCnt="0"/>
      <dgm:spPr/>
    </dgm:pt>
    <dgm:pt modelId="{25ECCCA0-A963-4D25-A5A8-1210AD02795E}" type="pres">
      <dgm:prSet presAssocID="{0F6047D0-F11C-468B-87DD-9CB4BEF7B9D2}" presName="childTextVisible" presStyleLbl="bgAccFollowNode1" presStyleIdx="2" presStyleCnt="3">
        <dgm:presLayoutVars>
          <dgm:bulletEnabled val="1"/>
        </dgm:presLayoutVars>
      </dgm:prSet>
      <dgm:spPr/>
      <dgm:t>
        <a:bodyPr/>
        <a:lstStyle/>
        <a:p>
          <a:endParaRPr lang="es-ES"/>
        </a:p>
      </dgm:t>
    </dgm:pt>
    <dgm:pt modelId="{D6754B67-1E92-4DCE-831C-6442F9C8A960}" type="pres">
      <dgm:prSet presAssocID="{0F6047D0-F11C-468B-87DD-9CB4BEF7B9D2}" presName="childTextHidden" presStyleLbl="bgAccFollowNode1" presStyleIdx="2" presStyleCnt="3"/>
      <dgm:spPr/>
      <dgm:t>
        <a:bodyPr/>
        <a:lstStyle/>
        <a:p>
          <a:endParaRPr lang="es-ES"/>
        </a:p>
      </dgm:t>
    </dgm:pt>
    <dgm:pt modelId="{C1B038A5-81C9-4164-9002-06F53B643235}" type="pres">
      <dgm:prSet presAssocID="{0F6047D0-F11C-468B-87DD-9CB4BEF7B9D2}" presName="parentText" presStyleLbl="node1" presStyleIdx="2" presStyleCnt="3">
        <dgm:presLayoutVars>
          <dgm:chMax val="1"/>
          <dgm:bulletEnabled val="1"/>
        </dgm:presLayoutVars>
      </dgm:prSet>
      <dgm:spPr/>
      <dgm:t>
        <a:bodyPr/>
        <a:lstStyle/>
        <a:p>
          <a:endParaRPr lang="es-ES"/>
        </a:p>
      </dgm:t>
    </dgm:pt>
  </dgm:ptLst>
  <dgm:cxnLst>
    <dgm:cxn modelId="{EBA16F7D-AF13-4339-B841-D4167C261F27}" type="presOf" srcId="{8220E372-B2F7-4660-B00B-09D925318EA2}" destId="{A6EAD395-4EEF-4CAE-A4DF-56D485C0EC46}" srcOrd="0" destOrd="0" presId="urn:microsoft.com/office/officeart/2005/8/layout/hProcess6"/>
    <dgm:cxn modelId="{A3E32BB9-9E14-4131-90D9-182DB82208E7}" srcId="{0F6047D0-F11C-468B-87DD-9CB4BEF7B9D2}" destId="{FF529F49-6233-409D-A841-CE1948D044C5}" srcOrd="0" destOrd="0" parTransId="{0B38CCDE-3869-4803-98EE-4347ADD6A0D9}" sibTransId="{8CF9BBB0-B92F-4F03-A195-1C118C825BA9}"/>
    <dgm:cxn modelId="{D8E5AA51-7C29-4ADB-9F98-4AF60C9AA6F1}" srcId="{8220E372-B2F7-4660-B00B-09D925318EA2}" destId="{2E6A2B69-100A-4DC4-A6CA-FB7E52151827}" srcOrd="1" destOrd="0" parTransId="{38E5042E-1290-4BEE-B7B8-E65AA3A87814}" sibTransId="{4B326D2A-7B42-49EA-96AB-321456046A34}"/>
    <dgm:cxn modelId="{125C9B30-8402-4A13-82C9-A517E36CC76A}" type="presOf" srcId="{2E6A2B69-100A-4DC4-A6CA-FB7E52151827}" destId="{5B393912-9616-454E-9383-B91FE75021D9}" srcOrd="0" destOrd="0" presId="urn:microsoft.com/office/officeart/2005/8/layout/hProcess6"/>
    <dgm:cxn modelId="{01948DB7-57A4-4418-8633-36A7ED2BFA24}" type="presOf" srcId="{94E906D1-42D0-4959-80E7-8F4D6FD44FE1}" destId="{A8A78E17-58CB-4207-AB53-1218EEFFA04D}" srcOrd="0" destOrd="0" presId="urn:microsoft.com/office/officeart/2005/8/layout/hProcess6"/>
    <dgm:cxn modelId="{71978D7C-BB18-4248-8265-AD3DB2353932}" srcId="{5488216E-C3C7-4965-96FA-00CBBB370B58}" destId="{ED511AF7-EE29-4BAC-8B58-BA6BEC868346}" srcOrd="0" destOrd="0" parTransId="{CA0016EF-EFB5-4CC8-B12B-E62B97BC9E0E}" sibTransId="{E9DA09C0-71C9-4729-A1B9-0448841910EC}"/>
    <dgm:cxn modelId="{2E2292F3-3039-4F1D-A8EC-74CD728F4711}" type="presOf" srcId="{FF529F49-6233-409D-A841-CE1948D044C5}" destId="{25ECCCA0-A963-4D25-A5A8-1210AD02795E}" srcOrd="0" destOrd="0" presId="urn:microsoft.com/office/officeart/2005/8/layout/hProcess6"/>
    <dgm:cxn modelId="{3C415418-B090-4E13-B292-19153A34447B}" srcId="{2E6A2B69-100A-4DC4-A6CA-FB7E52151827}" destId="{94E906D1-42D0-4959-80E7-8F4D6FD44FE1}" srcOrd="0" destOrd="0" parTransId="{B9150110-5378-4124-B6AC-AC006A59432E}" sibTransId="{A6304B69-8587-4E4C-B20E-45FF8A1ADC4C}"/>
    <dgm:cxn modelId="{8C32E3F0-DF5A-47D8-B32E-987099498BEA}" srcId="{8220E372-B2F7-4660-B00B-09D925318EA2}" destId="{0F6047D0-F11C-468B-87DD-9CB4BEF7B9D2}" srcOrd="2" destOrd="0" parTransId="{E34C3D53-D953-4329-A4D9-27CE3E1EB973}" sibTransId="{4108978A-61FB-4440-BED6-9FFC75D747E4}"/>
    <dgm:cxn modelId="{DB43C0B0-9903-4662-A747-B2F51F6EDAEE}" type="presOf" srcId="{ED511AF7-EE29-4BAC-8B58-BA6BEC868346}" destId="{A7DE2657-974B-492E-AFD6-E6D080525D57}" srcOrd="1" destOrd="0" presId="urn:microsoft.com/office/officeart/2005/8/layout/hProcess6"/>
    <dgm:cxn modelId="{2879DC2F-D89B-4C9E-A825-9EF90F1B9CCD}" type="presOf" srcId="{94E906D1-42D0-4959-80E7-8F4D6FD44FE1}" destId="{E65BD0CB-2F76-4087-A7C2-29BF3C627130}" srcOrd="1" destOrd="0" presId="urn:microsoft.com/office/officeart/2005/8/layout/hProcess6"/>
    <dgm:cxn modelId="{AF3DAA73-0BA9-42F9-9338-C066C58467BC}" type="presOf" srcId="{5488216E-C3C7-4965-96FA-00CBBB370B58}" destId="{0C886083-C852-4D49-871B-DDD5CED21240}" srcOrd="0" destOrd="0" presId="urn:microsoft.com/office/officeart/2005/8/layout/hProcess6"/>
    <dgm:cxn modelId="{F6C09953-87D6-4514-B672-6C8BEC43FF37}" type="presOf" srcId="{FF529F49-6233-409D-A841-CE1948D044C5}" destId="{D6754B67-1E92-4DCE-831C-6442F9C8A960}" srcOrd="1" destOrd="0" presId="urn:microsoft.com/office/officeart/2005/8/layout/hProcess6"/>
    <dgm:cxn modelId="{13F4E0DF-B465-486D-ACB4-4B23059DF41A}" type="presOf" srcId="{ED511AF7-EE29-4BAC-8B58-BA6BEC868346}" destId="{A4C73DA3-FC2C-484C-A3D0-8FD70D86814F}" srcOrd="0" destOrd="0" presId="urn:microsoft.com/office/officeart/2005/8/layout/hProcess6"/>
    <dgm:cxn modelId="{E5864DF4-8EFA-437D-A8CE-8691374657B7}" type="presOf" srcId="{0F6047D0-F11C-468B-87DD-9CB4BEF7B9D2}" destId="{C1B038A5-81C9-4164-9002-06F53B643235}" srcOrd="0" destOrd="0" presId="urn:microsoft.com/office/officeart/2005/8/layout/hProcess6"/>
    <dgm:cxn modelId="{12FDC1A2-DB17-44C5-AA82-A258AF154F9C}" srcId="{8220E372-B2F7-4660-B00B-09D925318EA2}" destId="{5488216E-C3C7-4965-96FA-00CBBB370B58}" srcOrd="0" destOrd="0" parTransId="{04794344-1AD3-43B7-9B21-D676B103F2D8}" sibTransId="{5F7DE4E8-E688-4406-ADE7-C94AB3E43443}"/>
    <dgm:cxn modelId="{C1907D7B-37DA-405C-B986-05DD387FBB9C}" type="presParOf" srcId="{A6EAD395-4EEF-4CAE-A4DF-56D485C0EC46}" destId="{0858272B-138F-4464-AF5D-ED7734179F5A}" srcOrd="0" destOrd="0" presId="urn:microsoft.com/office/officeart/2005/8/layout/hProcess6"/>
    <dgm:cxn modelId="{58FC9BF5-DFDE-4D8C-A2F9-7471C36792F4}" type="presParOf" srcId="{0858272B-138F-4464-AF5D-ED7734179F5A}" destId="{349C0F63-6207-4840-B2C0-3B4976EAFAD7}" srcOrd="0" destOrd="0" presId="urn:microsoft.com/office/officeart/2005/8/layout/hProcess6"/>
    <dgm:cxn modelId="{37E71E21-3B89-4B7F-BBC3-66D6ECA06BA1}" type="presParOf" srcId="{0858272B-138F-4464-AF5D-ED7734179F5A}" destId="{A4C73DA3-FC2C-484C-A3D0-8FD70D86814F}" srcOrd="1" destOrd="0" presId="urn:microsoft.com/office/officeart/2005/8/layout/hProcess6"/>
    <dgm:cxn modelId="{E521E656-4B6A-4553-89F7-F23B948F1673}" type="presParOf" srcId="{0858272B-138F-4464-AF5D-ED7734179F5A}" destId="{A7DE2657-974B-492E-AFD6-E6D080525D57}" srcOrd="2" destOrd="0" presId="urn:microsoft.com/office/officeart/2005/8/layout/hProcess6"/>
    <dgm:cxn modelId="{EB13D187-B764-4719-8666-335956854308}" type="presParOf" srcId="{0858272B-138F-4464-AF5D-ED7734179F5A}" destId="{0C886083-C852-4D49-871B-DDD5CED21240}" srcOrd="3" destOrd="0" presId="urn:microsoft.com/office/officeart/2005/8/layout/hProcess6"/>
    <dgm:cxn modelId="{73CC4CA5-D945-4CEF-A6D1-DF8D7E2AEA43}" type="presParOf" srcId="{A6EAD395-4EEF-4CAE-A4DF-56D485C0EC46}" destId="{146D4C83-0532-4765-821C-26AE796BD305}" srcOrd="1" destOrd="0" presId="urn:microsoft.com/office/officeart/2005/8/layout/hProcess6"/>
    <dgm:cxn modelId="{07BE581F-A2E0-4FAC-BB49-D1D7B1A667C2}" type="presParOf" srcId="{A6EAD395-4EEF-4CAE-A4DF-56D485C0EC46}" destId="{8912BB8F-32CC-42D5-A6AA-4CA0E2B5594A}" srcOrd="2" destOrd="0" presId="urn:microsoft.com/office/officeart/2005/8/layout/hProcess6"/>
    <dgm:cxn modelId="{D801A5A5-6E14-460B-B65C-26C103AB7035}" type="presParOf" srcId="{8912BB8F-32CC-42D5-A6AA-4CA0E2B5594A}" destId="{AB5696E5-A35A-424D-AE83-CA4B113F06EE}" srcOrd="0" destOrd="0" presId="urn:microsoft.com/office/officeart/2005/8/layout/hProcess6"/>
    <dgm:cxn modelId="{77A067B1-66D9-4A1A-80C2-C7E1AFD567D9}" type="presParOf" srcId="{8912BB8F-32CC-42D5-A6AA-4CA0E2B5594A}" destId="{A8A78E17-58CB-4207-AB53-1218EEFFA04D}" srcOrd="1" destOrd="0" presId="urn:microsoft.com/office/officeart/2005/8/layout/hProcess6"/>
    <dgm:cxn modelId="{C27364AE-29DB-4A80-8716-82FEFD1A108D}" type="presParOf" srcId="{8912BB8F-32CC-42D5-A6AA-4CA0E2B5594A}" destId="{E65BD0CB-2F76-4087-A7C2-29BF3C627130}" srcOrd="2" destOrd="0" presId="urn:microsoft.com/office/officeart/2005/8/layout/hProcess6"/>
    <dgm:cxn modelId="{014F4216-3E2B-4553-846A-3AB37F105FB8}" type="presParOf" srcId="{8912BB8F-32CC-42D5-A6AA-4CA0E2B5594A}" destId="{5B393912-9616-454E-9383-B91FE75021D9}" srcOrd="3" destOrd="0" presId="urn:microsoft.com/office/officeart/2005/8/layout/hProcess6"/>
    <dgm:cxn modelId="{B81F8304-FC19-4B5A-8045-3C09A30F6CAB}" type="presParOf" srcId="{A6EAD395-4EEF-4CAE-A4DF-56D485C0EC46}" destId="{B23BC877-6E53-49CC-8915-E7C0994E2F6B}" srcOrd="3" destOrd="0" presId="urn:microsoft.com/office/officeart/2005/8/layout/hProcess6"/>
    <dgm:cxn modelId="{DF4CE9E3-15E1-4BB5-B0BF-D96007B06356}" type="presParOf" srcId="{A6EAD395-4EEF-4CAE-A4DF-56D485C0EC46}" destId="{8EBC430D-0204-4291-860D-87EE7EDF3735}" srcOrd="4" destOrd="0" presId="urn:microsoft.com/office/officeart/2005/8/layout/hProcess6"/>
    <dgm:cxn modelId="{727BA503-59DB-4DA3-AE8E-087C3D94AF32}" type="presParOf" srcId="{8EBC430D-0204-4291-860D-87EE7EDF3735}" destId="{30173735-EEAA-4B60-A96C-1852E8D65D4A}" srcOrd="0" destOrd="0" presId="urn:microsoft.com/office/officeart/2005/8/layout/hProcess6"/>
    <dgm:cxn modelId="{F1905976-BC96-48BD-85DF-6ACAA2F5C9B3}" type="presParOf" srcId="{8EBC430D-0204-4291-860D-87EE7EDF3735}" destId="{25ECCCA0-A963-4D25-A5A8-1210AD02795E}" srcOrd="1" destOrd="0" presId="urn:microsoft.com/office/officeart/2005/8/layout/hProcess6"/>
    <dgm:cxn modelId="{8723D3A0-EE21-4FC5-8595-05C66F235ACE}" type="presParOf" srcId="{8EBC430D-0204-4291-860D-87EE7EDF3735}" destId="{D6754B67-1E92-4DCE-831C-6442F9C8A960}" srcOrd="2" destOrd="0" presId="urn:microsoft.com/office/officeart/2005/8/layout/hProcess6"/>
    <dgm:cxn modelId="{BB751AC6-B89D-490A-BB33-5AB25D32D82D}" type="presParOf" srcId="{8EBC430D-0204-4291-860D-87EE7EDF3735}" destId="{C1B038A5-81C9-4164-9002-06F53B643235}"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20E372-B2F7-4660-B00B-09D925318EA2}" type="doc">
      <dgm:prSet loTypeId="urn:microsoft.com/office/officeart/2005/8/layout/hProcess11" loCatId="process" qsTypeId="urn:microsoft.com/office/officeart/2005/8/quickstyle/simple1" qsCatId="simple" csTypeId="urn:microsoft.com/office/officeart/2005/8/colors/colorful2" csCatId="colorful" phldr="1"/>
      <dgm:spPr/>
      <dgm:t>
        <a:bodyPr/>
        <a:lstStyle/>
        <a:p>
          <a:endParaRPr lang="en-US"/>
        </a:p>
      </dgm:t>
    </dgm:pt>
    <dgm:pt modelId="{5488216E-C3C7-4965-96FA-00CBBB370B58}">
      <dgm:prSet phldrT="[Text]"/>
      <dgm:spPr/>
      <dgm:t>
        <a:bodyPr/>
        <a:lstStyle/>
        <a:p>
          <a:r>
            <a:rPr lang="en-US" dirty="0"/>
            <a:t>Raw Data</a:t>
          </a:r>
        </a:p>
      </dgm:t>
    </dgm:pt>
    <dgm:pt modelId="{04794344-1AD3-43B7-9B21-D676B103F2D8}" type="parTrans" cxnId="{12FDC1A2-DB17-44C5-AA82-A258AF154F9C}">
      <dgm:prSet/>
      <dgm:spPr/>
      <dgm:t>
        <a:bodyPr/>
        <a:lstStyle/>
        <a:p>
          <a:endParaRPr lang="en-US"/>
        </a:p>
      </dgm:t>
    </dgm:pt>
    <dgm:pt modelId="{5F7DE4E8-E688-4406-ADE7-C94AB3E43443}" type="sibTrans" cxnId="{12FDC1A2-DB17-44C5-AA82-A258AF154F9C}">
      <dgm:prSet/>
      <dgm:spPr/>
      <dgm:t>
        <a:bodyPr/>
        <a:lstStyle/>
        <a:p>
          <a:endParaRPr lang="en-US"/>
        </a:p>
      </dgm:t>
    </dgm:pt>
    <dgm:pt modelId="{ED511AF7-EE29-4BAC-8B58-BA6BEC868346}">
      <dgm:prSet phldrT="[Text]"/>
      <dgm:spPr/>
      <dgm:t>
        <a:bodyPr/>
        <a:lstStyle/>
        <a:p>
          <a:r>
            <a:rPr lang="en-US" b="1" dirty="0"/>
            <a:t>Get counts</a:t>
          </a:r>
        </a:p>
      </dgm:t>
    </dgm:pt>
    <dgm:pt modelId="{CA0016EF-EFB5-4CC8-B12B-E62B97BC9E0E}" type="parTrans" cxnId="{71978D7C-BB18-4248-8265-AD3DB2353932}">
      <dgm:prSet/>
      <dgm:spPr/>
      <dgm:t>
        <a:bodyPr/>
        <a:lstStyle/>
        <a:p>
          <a:endParaRPr lang="en-US"/>
        </a:p>
      </dgm:t>
    </dgm:pt>
    <dgm:pt modelId="{E9DA09C0-71C9-4729-A1B9-0448841910EC}" type="sibTrans" cxnId="{71978D7C-BB18-4248-8265-AD3DB2353932}">
      <dgm:prSet/>
      <dgm:spPr/>
      <dgm:t>
        <a:bodyPr/>
        <a:lstStyle/>
        <a:p>
          <a:endParaRPr lang="en-US"/>
        </a:p>
      </dgm:t>
    </dgm:pt>
    <dgm:pt modelId="{2E6A2B69-100A-4DC4-A6CA-FB7E52151827}">
      <dgm:prSet phldrT="[Text]"/>
      <dgm:spPr/>
      <dgm:t>
        <a:bodyPr/>
        <a:lstStyle/>
        <a:p>
          <a:r>
            <a:rPr lang="en-US" dirty="0"/>
            <a:t>HD Data</a:t>
          </a:r>
        </a:p>
      </dgm:t>
    </dgm:pt>
    <dgm:pt modelId="{38E5042E-1290-4BEE-B7B8-E65AA3A87814}" type="parTrans" cxnId="{D8E5AA51-7C29-4ADB-9F98-4AF60C9AA6F1}">
      <dgm:prSet/>
      <dgm:spPr/>
      <dgm:t>
        <a:bodyPr/>
        <a:lstStyle/>
        <a:p>
          <a:endParaRPr lang="en-US"/>
        </a:p>
      </dgm:t>
    </dgm:pt>
    <dgm:pt modelId="{4B326D2A-7B42-49EA-96AB-321456046A34}" type="sibTrans" cxnId="{D8E5AA51-7C29-4ADB-9F98-4AF60C9AA6F1}">
      <dgm:prSet/>
      <dgm:spPr/>
      <dgm:t>
        <a:bodyPr/>
        <a:lstStyle/>
        <a:p>
          <a:endParaRPr lang="en-US"/>
        </a:p>
      </dgm:t>
    </dgm:pt>
    <dgm:pt modelId="{94E906D1-42D0-4959-80E7-8F4D6FD44FE1}">
      <dgm:prSet phldrT="[Text]"/>
      <dgm:spPr/>
      <dgm:t>
        <a:bodyPr/>
        <a:lstStyle/>
        <a:p>
          <a:r>
            <a:rPr lang="en-US" b="1" dirty="0"/>
            <a:t>Reduce dimensionality</a:t>
          </a:r>
        </a:p>
      </dgm:t>
    </dgm:pt>
    <dgm:pt modelId="{B9150110-5378-4124-B6AC-AC006A59432E}" type="parTrans" cxnId="{3C415418-B090-4E13-B292-19153A34447B}">
      <dgm:prSet/>
      <dgm:spPr/>
      <dgm:t>
        <a:bodyPr/>
        <a:lstStyle/>
        <a:p>
          <a:endParaRPr lang="en-US"/>
        </a:p>
      </dgm:t>
    </dgm:pt>
    <dgm:pt modelId="{A6304B69-8587-4E4C-B20E-45FF8A1ADC4C}" type="sibTrans" cxnId="{3C415418-B090-4E13-B292-19153A34447B}">
      <dgm:prSet/>
      <dgm:spPr/>
      <dgm:t>
        <a:bodyPr/>
        <a:lstStyle/>
        <a:p>
          <a:endParaRPr lang="en-US"/>
        </a:p>
      </dgm:t>
    </dgm:pt>
    <dgm:pt modelId="{0F6047D0-F11C-468B-87DD-9CB4BEF7B9D2}">
      <dgm:prSet phldrT="[Text]"/>
      <dgm:spPr/>
      <dgm:t>
        <a:bodyPr/>
        <a:lstStyle/>
        <a:p>
          <a:r>
            <a:rPr lang="en-US" dirty="0"/>
            <a:t>Feature Vectors</a:t>
          </a:r>
        </a:p>
      </dgm:t>
    </dgm:pt>
    <dgm:pt modelId="{E34C3D53-D953-4329-A4D9-27CE3E1EB973}" type="parTrans" cxnId="{8C32E3F0-DF5A-47D8-B32E-987099498BEA}">
      <dgm:prSet/>
      <dgm:spPr/>
      <dgm:t>
        <a:bodyPr/>
        <a:lstStyle/>
        <a:p>
          <a:endParaRPr lang="en-US"/>
        </a:p>
      </dgm:t>
    </dgm:pt>
    <dgm:pt modelId="{4108978A-61FB-4440-BED6-9FFC75D747E4}" type="sibTrans" cxnId="{8C32E3F0-DF5A-47D8-B32E-987099498BEA}">
      <dgm:prSet/>
      <dgm:spPr/>
      <dgm:t>
        <a:bodyPr/>
        <a:lstStyle/>
        <a:p>
          <a:endParaRPr lang="en-US"/>
        </a:p>
      </dgm:t>
    </dgm:pt>
    <dgm:pt modelId="{FF529F49-6233-409D-A841-CE1948D044C5}">
      <dgm:prSet phldrT="[Text]"/>
      <dgm:spPr/>
      <dgm:t>
        <a:bodyPr/>
        <a:lstStyle/>
        <a:p>
          <a:r>
            <a:rPr lang="en-US" b="1" dirty="0"/>
            <a:t>Find Groups</a:t>
          </a:r>
        </a:p>
      </dgm:t>
    </dgm:pt>
    <dgm:pt modelId="{0B38CCDE-3869-4803-98EE-4347ADD6A0D9}" type="parTrans" cxnId="{A3E32BB9-9E14-4131-90D9-182DB82208E7}">
      <dgm:prSet/>
      <dgm:spPr/>
      <dgm:t>
        <a:bodyPr/>
        <a:lstStyle/>
        <a:p>
          <a:endParaRPr lang="en-US"/>
        </a:p>
      </dgm:t>
    </dgm:pt>
    <dgm:pt modelId="{8CF9BBB0-B92F-4F03-A195-1C118C825BA9}" type="sibTrans" cxnId="{A3E32BB9-9E14-4131-90D9-182DB82208E7}">
      <dgm:prSet/>
      <dgm:spPr/>
      <dgm:t>
        <a:bodyPr/>
        <a:lstStyle/>
        <a:p>
          <a:endParaRPr lang="en-US"/>
        </a:p>
      </dgm:t>
    </dgm:pt>
    <dgm:pt modelId="{1C29D251-CA35-49E7-BCF0-6C3912820A96}">
      <dgm:prSet phldrT="[Text]"/>
      <dgm:spPr/>
      <dgm:t>
        <a:bodyPr/>
        <a:lstStyle/>
        <a:p>
          <a:r>
            <a:rPr lang="en-US" dirty="0"/>
            <a:t>Groups</a:t>
          </a:r>
        </a:p>
      </dgm:t>
    </dgm:pt>
    <dgm:pt modelId="{5C5C861D-0FD5-4A0C-941A-92ED7B2426C1}" type="parTrans" cxnId="{2D884945-A6EB-4E38-8C43-E05816F4E9C9}">
      <dgm:prSet/>
      <dgm:spPr/>
      <dgm:t>
        <a:bodyPr/>
        <a:lstStyle/>
        <a:p>
          <a:endParaRPr lang="en-US"/>
        </a:p>
      </dgm:t>
    </dgm:pt>
    <dgm:pt modelId="{735CF212-14E8-4B9A-891F-A1938F1D8621}" type="sibTrans" cxnId="{2D884945-A6EB-4E38-8C43-E05816F4E9C9}">
      <dgm:prSet/>
      <dgm:spPr/>
      <dgm:t>
        <a:bodyPr/>
        <a:lstStyle/>
        <a:p>
          <a:endParaRPr lang="en-US"/>
        </a:p>
      </dgm:t>
    </dgm:pt>
    <dgm:pt modelId="{62980EF2-4804-4D9D-B477-BC70C5413D84}">
      <dgm:prSet phldrT="[Text]"/>
      <dgm:spPr/>
      <dgm:t>
        <a:bodyPr/>
        <a:lstStyle/>
        <a:p>
          <a:r>
            <a:rPr lang="en-US" b="1" dirty="0"/>
            <a:t>Validate and Characterize</a:t>
          </a:r>
        </a:p>
      </dgm:t>
    </dgm:pt>
    <dgm:pt modelId="{F3E50C3E-29B2-4F3B-8ED0-25798E44B866}" type="parTrans" cxnId="{5FF52584-5C10-4B09-AB28-118AA590FFE0}">
      <dgm:prSet/>
      <dgm:spPr/>
      <dgm:t>
        <a:bodyPr/>
        <a:lstStyle/>
        <a:p>
          <a:endParaRPr lang="en-US"/>
        </a:p>
      </dgm:t>
    </dgm:pt>
    <dgm:pt modelId="{3217FBBC-E23D-4437-991D-D2741700A227}" type="sibTrans" cxnId="{5FF52584-5C10-4B09-AB28-118AA590FFE0}">
      <dgm:prSet/>
      <dgm:spPr/>
      <dgm:t>
        <a:bodyPr/>
        <a:lstStyle/>
        <a:p>
          <a:endParaRPr lang="en-US"/>
        </a:p>
      </dgm:t>
    </dgm:pt>
    <dgm:pt modelId="{8AF3F74C-2B78-4FF4-815A-6A6021838F24}" type="pres">
      <dgm:prSet presAssocID="{8220E372-B2F7-4660-B00B-09D925318EA2}" presName="Name0" presStyleCnt="0">
        <dgm:presLayoutVars>
          <dgm:dir/>
          <dgm:resizeHandles val="exact"/>
        </dgm:presLayoutVars>
      </dgm:prSet>
      <dgm:spPr/>
      <dgm:t>
        <a:bodyPr/>
        <a:lstStyle/>
        <a:p>
          <a:endParaRPr lang="es-ES"/>
        </a:p>
      </dgm:t>
    </dgm:pt>
    <dgm:pt modelId="{40EBC909-C7A1-42CF-8C05-E1264DFB563E}" type="pres">
      <dgm:prSet presAssocID="{8220E372-B2F7-4660-B00B-09D925318EA2}" presName="arrow" presStyleLbl="bgShp" presStyleIdx="0" presStyleCnt="1"/>
      <dgm:spPr/>
    </dgm:pt>
    <dgm:pt modelId="{CAFDA20E-48DE-4879-AE18-E995EE1A8C12}" type="pres">
      <dgm:prSet presAssocID="{8220E372-B2F7-4660-B00B-09D925318EA2}" presName="points" presStyleCnt="0"/>
      <dgm:spPr/>
    </dgm:pt>
    <dgm:pt modelId="{922A6798-A9AD-4C14-8E07-94AC05B44483}" type="pres">
      <dgm:prSet presAssocID="{5488216E-C3C7-4965-96FA-00CBBB370B58}" presName="compositeA" presStyleCnt="0"/>
      <dgm:spPr/>
    </dgm:pt>
    <dgm:pt modelId="{64E1A019-D7E9-4B01-A14D-E8157E699E12}" type="pres">
      <dgm:prSet presAssocID="{5488216E-C3C7-4965-96FA-00CBBB370B58}" presName="textA" presStyleLbl="revTx" presStyleIdx="0" presStyleCnt="4">
        <dgm:presLayoutVars>
          <dgm:bulletEnabled val="1"/>
        </dgm:presLayoutVars>
      </dgm:prSet>
      <dgm:spPr/>
      <dgm:t>
        <a:bodyPr/>
        <a:lstStyle/>
        <a:p>
          <a:endParaRPr lang="es-ES"/>
        </a:p>
      </dgm:t>
    </dgm:pt>
    <dgm:pt modelId="{3878AA68-BF8C-4A81-94F7-72086F8FB1B7}" type="pres">
      <dgm:prSet presAssocID="{5488216E-C3C7-4965-96FA-00CBBB370B58}" presName="circleA" presStyleLbl="node1" presStyleIdx="0" presStyleCnt="4"/>
      <dgm:spPr/>
    </dgm:pt>
    <dgm:pt modelId="{BC69C308-60FB-499D-B398-8DE6FA2F21CA}" type="pres">
      <dgm:prSet presAssocID="{5488216E-C3C7-4965-96FA-00CBBB370B58}" presName="spaceA" presStyleCnt="0"/>
      <dgm:spPr/>
    </dgm:pt>
    <dgm:pt modelId="{957C526F-D4A2-4082-B9DA-F4326521AF64}" type="pres">
      <dgm:prSet presAssocID="{5F7DE4E8-E688-4406-ADE7-C94AB3E43443}" presName="space" presStyleCnt="0"/>
      <dgm:spPr/>
    </dgm:pt>
    <dgm:pt modelId="{3C89A42E-3098-4474-B0F8-51A484E2AFB6}" type="pres">
      <dgm:prSet presAssocID="{2E6A2B69-100A-4DC4-A6CA-FB7E52151827}" presName="compositeB" presStyleCnt="0"/>
      <dgm:spPr/>
    </dgm:pt>
    <dgm:pt modelId="{B836EFBB-CA08-4BF1-AC4E-1DF51A7DB7ED}" type="pres">
      <dgm:prSet presAssocID="{2E6A2B69-100A-4DC4-A6CA-FB7E52151827}" presName="textB" presStyleLbl="revTx" presStyleIdx="1" presStyleCnt="4">
        <dgm:presLayoutVars>
          <dgm:bulletEnabled val="1"/>
        </dgm:presLayoutVars>
      </dgm:prSet>
      <dgm:spPr/>
      <dgm:t>
        <a:bodyPr/>
        <a:lstStyle/>
        <a:p>
          <a:endParaRPr lang="es-ES"/>
        </a:p>
      </dgm:t>
    </dgm:pt>
    <dgm:pt modelId="{8D091AF5-AB9E-410B-9F45-8C2A08A1DCA6}" type="pres">
      <dgm:prSet presAssocID="{2E6A2B69-100A-4DC4-A6CA-FB7E52151827}" presName="circleB" presStyleLbl="node1" presStyleIdx="1" presStyleCnt="4"/>
      <dgm:spPr/>
    </dgm:pt>
    <dgm:pt modelId="{739777BA-55AF-41B4-ADD5-1F7C75FEC9D4}" type="pres">
      <dgm:prSet presAssocID="{2E6A2B69-100A-4DC4-A6CA-FB7E52151827}" presName="spaceB" presStyleCnt="0"/>
      <dgm:spPr/>
    </dgm:pt>
    <dgm:pt modelId="{2BFEA7CD-9BB1-4FA3-B93A-30B818EA3CB8}" type="pres">
      <dgm:prSet presAssocID="{4B326D2A-7B42-49EA-96AB-321456046A34}" presName="space" presStyleCnt="0"/>
      <dgm:spPr/>
    </dgm:pt>
    <dgm:pt modelId="{EFEBCAD3-E750-49DA-8AD0-45761849C7C4}" type="pres">
      <dgm:prSet presAssocID="{0F6047D0-F11C-468B-87DD-9CB4BEF7B9D2}" presName="compositeA" presStyleCnt="0"/>
      <dgm:spPr/>
    </dgm:pt>
    <dgm:pt modelId="{20C3DA3E-FC69-4827-91A5-3C9CE4E4744A}" type="pres">
      <dgm:prSet presAssocID="{0F6047D0-F11C-468B-87DD-9CB4BEF7B9D2}" presName="textA" presStyleLbl="revTx" presStyleIdx="2" presStyleCnt="4">
        <dgm:presLayoutVars>
          <dgm:bulletEnabled val="1"/>
        </dgm:presLayoutVars>
      </dgm:prSet>
      <dgm:spPr/>
      <dgm:t>
        <a:bodyPr/>
        <a:lstStyle/>
        <a:p>
          <a:endParaRPr lang="es-ES"/>
        </a:p>
      </dgm:t>
    </dgm:pt>
    <dgm:pt modelId="{A9BD4E89-CDE8-421A-9A33-75B51032A425}" type="pres">
      <dgm:prSet presAssocID="{0F6047D0-F11C-468B-87DD-9CB4BEF7B9D2}" presName="circleA" presStyleLbl="node1" presStyleIdx="2" presStyleCnt="4"/>
      <dgm:spPr/>
    </dgm:pt>
    <dgm:pt modelId="{8A78112A-65E4-4981-BC5E-70FDFC8095F3}" type="pres">
      <dgm:prSet presAssocID="{0F6047D0-F11C-468B-87DD-9CB4BEF7B9D2}" presName="spaceA" presStyleCnt="0"/>
      <dgm:spPr/>
    </dgm:pt>
    <dgm:pt modelId="{7FFED47B-01F3-47C2-90EF-7D8381604AEA}" type="pres">
      <dgm:prSet presAssocID="{4108978A-61FB-4440-BED6-9FFC75D747E4}" presName="space" presStyleCnt="0"/>
      <dgm:spPr/>
    </dgm:pt>
    <dgm:pt modelId="{5AC1FDB5-027F-4CA5-9E0B-DD7852A49438}" type="pres">
      <dgm:prSet presAssocID="{1C29D251-CA35-49E7-BCF0-6C3912820A96}" presName="compositeB" presStyleCnt="0"/>
      <dgm:spPr/>
    </dgm:pt>
    <dgm:pt modelId="{922B878F-C650-444D-9A59-BD858E872B1E}" type="pres">
      <dgm:prSet presAssocID="{1C29D251-CA35-49E7-BCF0-6C3912820A96}" presName="textB" presStyleLbl="revTx" presStyleIdx="3" presStyleCnt="4">
        <dgm:presLayoutVars>
          <dgm:bulletEnabled val="1"/>
        </dgm:presLayoutVars>
      </dgm:prSet>
      <dgm:spPr/>
      <dgm:t>
        <a:bodyPr/>
        <a:lstStyle/>
        <a:p>
          <a:endParaRPr lang="es-ES"/>
        </a:p>
      </dgm:t>
    </dgm:pt>
    <dgm:pt modelId="{085C0754-4647-4AFA-855C-218E015AF9BD}" type="pres">
      <dgm:prSet presAssocID="{1C29D251-CA35-49E7-BCF0-6C3912820A96}" presName="circleB" presStyleLbl="node1" presStyleIdx="3" presStyleCnt="4"/>
      <dgm:spPr/>
    </dgm:pt>
    <dgm:pt modelId="{28D3E66A-CC3C-4470-B723-42F1426C7B66}" type="pres">
      <dgm:prSet presAssocID="{1C29D251-CA35-49E7-BCF0-6C3912820A96}" presName="spaceB" presStyleCnt="0"/>
      <dgm:spPr/>
    </dgm:pt>
  </dgm:ptLst>
  <dgm:cxnLst>
    <dgm:cxn modelId="{A3E32BB9-9E14-4131-90D9-182DB82208E7}" srcId="{0F6047D0-F11C-468B-87DD-9CB4BEF7B9D2}" destId="{FF529F49-6233-409D-A841-CE1948D044C5}" srcOrd="0" destOrd="0" parTransId="{0B38CCDE-3869-4803-98EE-4347ADD6A0D9}" sibTransId="{8CF9BBB0-B92F-4F03-A195-1C118C825BA9}"/>
    <dgm:cxn modelId="{3C415418-B090-4E13-B292-19153A34447B}" srcId="{2E6A2B69-100A-4DC4-A6CA-FB7E52151827}" destId="{94E906D1-42D0-4959-80E7-8F4D6FD44FE1}" srcOrd="0" destOrd="0" parTransId="{B9150110-5378-4124-B6AC-AC006A59432E}" sibTransId="{A6304B69-8587-4E4C-B20E-45FF8A1ADC4C}"/>
    <dgm:cxn modelId="{9AFE38CC-BFEB-4D44-AA48-7277B1D45322}" type="presOf" srcId="{94E906D1-42D0-4959-80E7-8F4D6FD44FE1}" destId="{B836EFBB-CA08-4BF1-AC4E-1DF51A7DB7ED}" srcOrd="0" destOrd="1" presId="urn:microsoft.com/office/officeart/2005/8/layout/hProcess11"/>
    <dgm:cxn modelId="{27D9A610-CE45-421F-8B5F-0E4D960E3F69}" type="presOf" srcId="{1C29D251-CA35-49E7-BCF0-6C3912820A96}" destId="{922B878F-C650-444D-9A59-BD858E872B1E}" srcOrd="0" destOrd="0" presId="urn:microsoft.com/office/officeart/2005/8/layout/hProcess11"/>
    <dgm:cxn modelId="{12FDC1A2-DB17-44C5-AA82-A258AF154F9C}" srcId="{8220E372-B2F7-4660-B00B-09D925318EA2}" destId="{5488216E-C3C7-4965-96FA-00CBBB370B58}" srcOrd="0" destOrd="0" parTransId="{04794344-1AD3-43B7-9B21-D676B103F2D8}" sibTransId="{5F7DE4E8-E688-4406-ADE7-C94AB3E43443}"/>
    <dgm:cxn modelId="{7F0D8FF9-319C-4128-B64F-643A1BE3FA2A}" type="presOf" srcId="{2E6A2B69-100A-4DC4-A6CA-FB7E52151827}" destId="{B836EFBB-CA08-4BF1-AC4E-1DF51A7DB7ED}" srcOrd="0" destOrd="0" presId="urn:microsoft.com/office/officeart/2005/8/layout/hProcess11"/>
    <dgm:cxn modelId="{792AA62D-4167-49BA-81DE-8ADF0373128C}" type="presOf" srcId="{62980EF2-4804-4D9D-B477-BC70C5413D84}" destId="{922B878F-C650-444D-9A59-BD858E872B1E}" srcOrd="0" destOrd="1" presId="urn:microsoft.com/office/officeart/2005/8/layout/hProcess11"/>
    <dgm:cxn modelId="{71034922-F8D9-4FEA-B04C-9BE660BF1F4C}" type="presOf" srcId="{ED511AF7-EE29-4BAC-8B58-BA6BEC868346}" destId="{64E1A019-D7E9-4B01-A14D-E8157E699E12}" srcOrd="0" destOrd="1" presId="urn:microsoft.com/office/officeart/2005/8/layout/hProcess11"/>
    <dgm:cxn modelId="{2D3C0E0B-3A82-455F-A06A-EDFCD5F04EE4}" type="presOf" srcId="{FF529F49-6233-409D-A841-CE1948D044C5}" destId="{20C3DA3E-FC69-4827-91A5-3C9CE4E4744A}" srcOrd="0" destOrd="1" presId="urn:microsoft.com/office/officeart/2005/8/layout/hProcess11"/>
    <dgm:cxn modelId="{CA14C533-7C5D-408D-8E65-7B49DB83546C}" type="presOf" srcId="{8220E372-B2F7-4660-B00B-09D925318EA2}" destId="{8AF3F74C-2B78-4FF4-815A-6A6021838F24}" srcOrd="0" destOrd="0" presId="urn:microsoft.com/office/officeart/2005/8/layout/hProcess11"/>
    <dgm:cxn modelId="{D8E5AA51-7C29-4ADB-9F98-4AF60C9AA6F1}" srcId="{8220E372-B2F7-4660-B00B-09D925318EA2}" destId="{2E6A2B69-100A-4DC4-A6CA-FB7E52151827}" srcOrd="1" destOrd="0" parTransId="{38E5042E-1290-4BEE-B7B8-E65AA3A87814}" sibTransId="{4B326D2A-7B42-49EA-96AB-321456046A34}"/>
    <dgm:cxn modelId="{BC8A945D-3421-4986-8B52-325107A4DDDF}" type="presOf" srcId="{5488216E-C3C7-4965-96FA-00CBBB370B58}" destId="{64E1A019-D7E9-4B01-A14D-E8157E699E12}" srcOrd="0" destOrd="0" presId="urn:microsoft.com/office/officeart/2005/8/layout/hProcess11"/>
    <dgm:cxn modelId="{8C32E3F0-DF5A-47D8-B32E-987099498BEA}" srcId="{8220E372-B2F7-4660-B00B-09D925318EA2}" destId="{0F6047D0-F11C-468B-87DD-9CB4BEF7B9D2}" srcOrd="2" destOrd="0" parTransId="{E34C3D53-D953-4329-A4D9-27CE3E1EB973}" sibTransId="{4108978A-61FB-4440-BED6-9FFC75D747E4}"/>
    <dgm:cxn modelId="{2D884945-A6EB-4E38-8C43-E05816F4E9C9}" srcId="{8220E372-B2F7-4660-B00B-09D925318EA2}" destId="{1C29D251-CA35-49E7-BCF0-6C3912820A96}" srcOrd="3" destOrd="0" parTransId="{5C5C861D-0FD5-4A0C-941A-92ED7B2426C1}" sibTransId="{735CF212-14E8-4B9A-891F-A1938F1D8621}"/>
    <dgm:cxn modelId="{759F4DE1-9FAF-40C0-A04A-1285341346FA}" type="presOf" srcId="{0F6047D0-F11C-468B-87DD-9CB4BEF7B9D2}" destId="{20C3DA3E-FC69-4827-91A5-3C9CE4E4744A}" srcOrd="0" destOrd="0" presId="urn:microsoft.com/office/officeart/2005/8/layout/hProcess11"/>
    <dgm:cxn modelId="{71978D7C-BB18-4248-8265-AD3DB2353932}" srcId="{5488216E-C3C7-4965-96FA-00CBBB370B58}" destId="{ED511AF7-EE29-4BAC-8B58-BA6BEC868346}" srcOrd="0" destOrd="0" parTransId="{CA0016EF-EFB5-4CC8-B12B-E62B97BC9E0E}" sibTransId="{E9DA09C0-71C9-4729-A1B9-0448841910EC}"/>
    <dgm:cxn modelId="{5FF52584-5C10-4B09-AB28-118AA590FFE0}" srcId="{1C29D251-CA35-49E7-BCF0-6C3912820A96}" destId="{62980EF2-4804-4D9D-B477-BC70C5413D84}" srcOrd="0" destOrd="0" parTransId="{F3E50C3E-29B2-4F3B-8ED0-25798E44B866}" sibTransId="{3217FBBC-E23D-4437-991D-D2741700A227}"/>
    <dgm:cxn modelId="{5E9E9D49-3D92-45AA-A77C-CADF01CD771E}" type="presParOf" srcId="{8AF3F74C-2B78-4FF4-815A-6A6021838F24}" destId="{40EBC909-C7A1-42CF-8C05-E1264DFB563E}" srcOrd="0" destOrd="0" presId="urn:microsoft.com/office/officeart/2005/8/layout/hProcess11"/>
    <dgm:cxn modelId="{9B57FB86-56A3-4457-A48F-4997EA736906}" type="presParOf" srcId="{8AF3F74C-2B78-4FF4-815A-6A6021838F24}" destId="{CAFDA20E-48DE-4879-AE18-E995EE1A8C12}" srcOrd="1" destOrd="0" presId="urn:microsoft.com/office/officeart/2005/8/layout/hProcess11"/>
    <dgm:cxn modelId="{505555C3-A6CD-4DE3-A582-9C7196ED0DC3}" type="presParOf" srcId="{CAFDA20E-48DE-4879-AE18-E995EE1A8C12}" destId="{922A6798-A9AD-4C14-8E07-94AC05B44483}" srcOrd="0" destOrd="0" presId="urn:microsoft.com/office/officeart/2005/8/layout/hProcess11"/>
    <dgm:cxn modelId="{AC605477-EB9C-4D8A-86CA-DB4F6B90F6AE}" type="presParOf" srcId="{922A6798-A9AD-4C14-8E07-94AC05B44483}" destId="{64E1A019-D7E9-4B01-A14D-E8157E699E12}" srcOrd="0" destOrd="0" presId="urn:microsoft.com/office/officeart/2005/8/layout/hProcess11"/>
    <dgm:cxn modelId="{353EF636-502A-4C7D-B209-CC8951554F30}" type="presParOf" srcId="{922A6798-A9AD-4C14-8E07-94AC05B44483}" destId="{3878AA68-BF8C-4A81-94F7-72086F8FB1B7}" srcOrd="1" destOrd="0" presId="urn:microsoft.com/office/officeart/2005/8/layout/hProcess11"/>
    <dgm:cxn modelId="{F002FC8E-1141-43FB-82EA-E3E8F5353D8C}" type="presParOf" srcId="{922A6798-A9AD-4C14-8E07-94AC05B44483}" destId="{BC69C308-60FB-499D-B398-8DE6FA2F21CA}" srcOrd="2" destOrd="0" presId="urn:microsoft.com/office/officeart/2005/8/layout/hProcess11"/>
    <dgm:cxn modelId="{55928FFA-B8FA-4EFB-B336-65B0D82B3291}" type="presParOf" srcId="{CAFDA20E-48DE-4879-AE18-E995EE1A8C12}" destId="{957C526F-D4A2-4082-B9DA-F4326521AF64}" srcOrd="1" destOrd="0" presId="urn:microsoft.com/office/officeart/2005/8/layout/hProcess11"/>
    <dgm:cxn modelId="{5A206593-9286-4B2C-BEB1-00284E31C1DC}" type="presParOf" srcId="{CAFDA20E-48DE-4879-AE18-E995EE1A8C12}" destId="{3C89A42E-3098-4474-B0F8-51A484E2AFB6}" srcOrd="2" destOrd="0" presId="urn:microsoft.com/office/officeart/2005/8/layout/hProcess11"/>
    <dgm:cxn modelId="{EE9A3344-654D-46FC-B44C-9DCE3A514EE7}" type="presParOf" srcId="{3C89A42E-3098-4474-B0F8-51A484E2AFB6}" destId="{B836EFBB-CA08-4BF1-AC4E-1DF51A7DB7ED}" srcOrd="0" destOrd="0" presId="urn:microsoft.com/office/officeart/2005/8/layout/hProcess11"/>
    <dgm:cxn modelId="{8D0DB92C-4893-4D25-9CCE-5D002BA5EAE0}" type="presParOf" srcId="{3C89A42E-3098-4474-B0F8-51A484E2AFB6}" destId="{8D091AF5-AB9E-410B-9F45-8C2A08A1DCA6}" srcOrd="1" destOrd="0" presId="urn:microsoft.com/office/officeart/2005/8/layout/hProcess11"/>
    <dgm:cxn modelId="{9AB3F312-E62C-4EFD-A0D7-F645DF941481}" type="presParOf" srcId="{3C89A42E-3098-4474-B0F8-51A484E2AFB6}" destId="{739777BA-55AF-41B4-ADD5-1F7C75FEC9D4}" srcOrd="2" destOrd="0" presId="urn:microsoft.com/office/officeart/2005/8/layout/hProcess11"/>
    <dgm:cxn modelId="{324B0843-9287-4ADF-B75C-672C45970509}" type="presParOf" srcId="{CAFDA20E-48DE-4879-AE18-E995EE1A8C12}" destId="{2BFEA7CD-9BB1-4FA3-B93A-30B818EA3CB8}" srcOrd="3" destOrd="0" presId="urn:microsoft.com/office/officeart/2005/8/layout/hProcess11"/>
    <dgm:cxn modelId="{1F67EE20-62DC-4938-A7C2-9DCC8332C29A}" type="presParOf" srcId="{CAFDA20E-48DE-4879-AE18-E995EE1A8C12}" destId="{EFEBCAD3-E750-49DA-8AD0-45761849C7C4}" srcOrd="4" destOrd="0" presId="urn:microsoft.com/office/officeart/2005/8/layout/hProcess11"/>
    <dgm:cxn modelId="{A5A1AC71-4A32-4338-BF94-CE967CBE40C2}" type="presParOf" srcId="{EFEBCAD3-E750-49DA-8AD0-45761849C7C4}" destId="{20C3DA3E-FC69-4827-91A5-3C9CE4E4744A}" srcOrd="0" destOrd="0" presId="urn:microsoft.com/office/officeart/2005/8/layout/hProcess11"/>
    <dgm:cxn modelId="{73D8C94D-6F27-475F-98C6-63AA5534A21D}" type="presParOf" srcId="{EFEBCAD3-E750-49DA-8AD0-45761849C7C4}" destId="{A9BD4E89-CDE8-421A-9A33-75B51032A425}" srcOrd="1" destOrd="0" presId="urn:microsoft.com/office/officeart/2005/8/layout/hProcess11"/>
    <dgm:cxn modelId="{2155FCA6-DA2C-47E0-95B6-E396DFCA9F3B}" type="presParOf" srcId="{EFEBCAD3-E750-49DA-8AD0-45761849C7C4}" destId="{8A78112A-65E4-4981-BC5E-70FDFC8095F3}" srcOrd="2" destOrd="0" presId="urn:microsoft.com/office/officeart/2005/8/layout/hProcess11"/>
    <dgm:cxn modelId="{CDEB7014-E666-46DA-9DF0-C385C0B0AB19}" type="presParOf" srcId="{CAFDA20E-48DE-4879-AE18-E995EE1A8C12}" destId="{7FFED47B-01F3-47C2-90EF-7D8381604AEA}" srcOrd="5" destOrd="0" presId="urn:microsoft.com/office/officeart/2005/8/layout/hProcess11"/>
    <dgm:cxn modelId="{2BEA24A2-D868-426A-A467-AF8F1C555D10}" type="presParOf" srcId="{CAFDA20E-48DE-4879-AE18-E995EE1A8C12}" destId="{5AC1FDB5-027F-4CA5-9E0B-DD7852A49438}" srcOrd="6" destOrd="0" presId="urn:microsoft.com/office/officeart/2005/8/layout/hProcess11"/>
    <dgm:cxn modelId="{3A7A9CCE-073D-4E2E-B6E2-8324A24466CB}" type="presParOf" srcId="{5AC1FDB5-027F-4CA5-9E0B-DD7852A49438}" destId="{922B878F-C650-444D-9A59-BD858E872B1E}" srcOrd="0" destOrd="0" presId="urn:microsoft.com/office/officeart/2005/8/layout/hProcess11"/>
    <dgm:cxn modelId="{E0983BB6-166E-4BA3-AE9E-19083C7A1F8D}" type="presParOf" srcId="{5AC1FDB5-027F-4CA5-9E0B-DD7852A49438}" destId="{085C0754-4647-4AFA-855C-218E015AF9BD}" srcOrd="1" destOrd="0" presId="urn:microsoft.com/office/officeart/2005/8/layout/hProcess11"/>
    <dgm:cxn modelId="{8222A461-8511-4E38-B611-2318310B988D}" type="presParOf" srcId="{5AC1FDB5-027F-4CA5-9E0B-DD7852A49438}" destId="{28D3E66A-CC3C-4470-B723-42F1426C7B66}" srcOrd="2" destOrd="0" presId="urn:microsoft.com/office/officeart/2005/8/layout/hProcess1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2E2150-ACB0-4FBD-BE66-C6145E767F36}" type="doc">
      <dgm:prSet loTypeId="urn:microsoft.com/office/officeart/2005/8/layout/cycle2" loCatId="cycle" qsTypeId="urn:microsoft.com/office/officeart/2005/8/quickstyle/simple1" qsCatId="simple" csTypeId="urn:microsoft.com/office/officeart/2005/8/colors/accent1_1" csCatId="accent1" phldr="1"/>
      <dgm:spPr/>
      <dgm:t>
        <a:bodyPr/>
        <a:lstStyle/>
        <a:p>
          <a:endParaRPr lang="en-US"/>
        </a:p>
      </dgm:t>
    </dgm:pt>
    <dgm:pt modelId="{6FA0B18F-3B39-4371-8B06-E3EFB59AF80B}">
      <dgm:prSet phldrT="[Text]"/>
      <dgm:spPr/>
      <dgm:t>
        <a:bodyPr/>
        <a:lstStyle/>
        <a:p>
          <a:r>
            <a:rPr lang="en-US" dirty="0"/>
            <a:t>Analyze</a:t>
          </a:r>
        </a:p>
      </dgm:t>
    </dgm:pt>
    <dgm:pt modelId="{6614B291-8B37-467D-99CA-8EFC40F4275C}" type="parTrans" cxnId="{886DD868-E5EE-4C00-8692-9CB7D16B1943}">
      <dgm:prSet/>
      <dgm:spPr/>
      <dgm:t>
        <a:bodyPr/>
        <a:lstStyle/>
        <a:p>
          <a:endParaRPr lang="en-US"/>
        </a:p>
      </dgm:t>
    </dgm:pt>
    <dgm:pt modelId="{7787A31B-AB7A-4D27-8570-6358F42E9823}" type="sibTrans" cxnId="{886DD868-E5EE-4C00-8692-9CB7D16B1943}">
      <dgm:prSet/>
      <dgm:spPr/>
      <dgm:t>
        <a:bodyPr/>
        <a:lstStyle/>
        <a:p>
          <a:endParaRPr lang="en-US"/>
        </a:p>
      </dgm:t>
    </dgm:pt>
    <dgm:pt modelId="{81AA059D-2DD6-4861-9F86-6B2E3086A003}">
      <dgm:prSet phldrT="[Text]"/>
      <dgm:spPr/>
      <dgm:t>
        <a:bodyPr/>
        <a:lstStyle/>
        <a:p>
          <a:r>
            <a:rPr lang="en-US" dirty="0"/>
            <a:t>Solve</a:t>
          </a:r>
        </a:p>
      </dgm:t>
    </dgm:pt>
    <dgm:pt modelId="{73CE5A2E-EF96-497D-BA52-35DCC2FAF31C}" type="parTrans" cxnId="{C5E31ECF-BD34-479A-917F-2BE7CDBBBBDF}">
      <dgm:prSet/>
      <dgm:spPr/>
      <dgm:t>
        <a:bodyPr/>
        <a:lstStyle/>
        <a:p>
          <a:endParaRPr lang="en-US"/>
        </a:p>
      </dgm:t>
    </dgm:pt>
    <dgm:pt modelId="{FDFA6763-CE9D-441F-B0BD-09F65FC50E49}" type="sibTrans" cxnId="{C5E31ECF-BD34-479A-917F-2BE7CDBBBBDF}">
      <dgm:prSet/>
      <dgm:spPr/>
      <dgm:t>
        <a:bodyPr/>
        <a:lstStyle/>
        <a:p>
          <a:endParaRPr lang="en-US"/>
        </a:p>
      </dgm:t>
    </dgm:pt>
    <dgm:pt modelId="{9D2E700F-61CA-44BC-84E9-992198B6F70B}">
      <dgm:prSet phldrT="[Text]"/>
      <dgm:spPr/>
      <dgm:t>
        <a:bodyPr/>
        <a:lstStyle/>
        <a:p>
          <a:r>
            <a:rPr lang="en-US" dirty="0"/>
            <a:t>Verify</a:t>
          </a:r>
        </a:p>
      </dgm:t>
    </dgm:pt>
    <dgm:pt modelId="{F50901B2-2952-4BEB-952C-D51D641C8022}" type="parTrans" cxnId="{2BC3001E-D59F-40A0-8F6B-11425B861C68}">
      <dgm:prSet/>
      <dgm:spPr/>
      <dgm:t>
        <a:bodyPr/>
        <a:lstStyle/>
        <a:p>
          <a:endParaRPr lang="en-US"/>
        </a:p>
      </dgm:t>
    </dgm:pt>
    <dgm:pt modelId="{813AEA45-0329-4465-9397-DE77B44D3CD3}" type="sibTrans" cxnId="{2BC3001E-D59F-40A0-8F6B-11425B861C68}">
      <dgm:prSet/>
      <dgm:spPr/>
      <dgm:t>
        <a:bodyPr/>
        <a:lstStyle/>
        <a:p>
          <a:endParaRPr lang="en-US"/>
        </a:p>
      </dgm:t>
    </dgm:pt>
    <dgm:pt modelId="{6421B3D7-F530-47CD-AFB3-6045E00A3CC3}">
      <dgm:prSet phldrT="[Text]"/>
      <dgm:spPr/>
      <dgm:t>
        <a:bodyPr/>
        <a:lstStyle/>
        <a:p>
          <a:r>
            <a:rPr lang="en-US" dirty="0"/>
            <a:t>Maintain</a:t>
          </a:r>
        </a:p>
      </dgm:t>
    </dgm:pt>
    <dgm:pt modelId="{1F2E2C43-289A-4344-9575-647E5DE4280D}" type="parTrans" cxnId="{73277F42-15AC-4427-8332-CD77B50F87F9}">
      <dgm:prSet/>
      <dgm:spPr/>
      <dgm:t>
        <a:bodyPr/>
        <a:lstStyle/>
        <a:p>
          <a:endParaRPr lang="en-US"/>
        </a:p>
      </dgm:t>
    </dgm:pt>
    <dgm:pt modelId="{A1EE0709-3DE9-49F6-9EFA-7F5CFFB47140}" type="sibTrans" cxnId="{73277F42-15AC-4427-8332-CD77B50F87F9}">
      <dgm:prSet/>
      <dgm:spPr/>
      <dgm:t>
        <a:bodyPr/>
        <a:lstStyle/>
        <a:p>
          <a:endParaRPr lang="en-US"/>
        </a:p>
      </dgm:t>
    </dgm:pt>
    <dgm:pt modelId="{4753041F-D6C9-4844-9365-4B9E34A8AC7F}" type="pres">
      <dgm:prSet presAssocID="{B12E2150-ACB0-4FBD-BE66-C6145E767F36}" presName="cycle" presStyleCnt="0">
        <dgm:presLayoutVars>
          <dgm:dir/>
          <dgm:resizeHandles val="exact"/>
        </dgm:presLayoutVars>
      </dgm:prSet>
      <dgm:spPr/>
      <dgm:t>
        <a:bodyPr/>
        <a:lstStyle/>
        <a:p>
          <a:endParaRPr lang="es-ES"/>
        </a:p>
      </dgm:t>
    </dgm:pt>
    <dgm:pt modelId="{BA373A89-FB31-49F9-A484-13EA0CDC3934}" type="pres">
      <dgm:prSet presAssocID="{6FA0B18F-3B39-4371-8B06-E3EFB59AF80B}" presName="node" presStyleLbl="node1" presStyleIdx="0" presStyleCnt="4">
        <dgm:presLayoutVars>
          <dgm:bulletEnabled val="1"/>
        </dgm:presLayoutVars>
      </dgm:prSet>
      <dgm:spPr/>
      <dgm:t>
        <a:bodyPr/>
        <a:lstStyle/>
        <a:p>
          <a:endParaRPr lang="es-ES"/>
        </a:p>
      </dgm:t>
    </dgm:pt>
    <dgm:pt modelId="{F2E4AF35-405A-4C26-96F1-2E4E73B844B8}" type="pres">
      <dgm:prSet presAssocID="{7787A31B-AB7A-4D27-8570-6358F42E9823}" presName="sibTrans" presStyleLbl="sibTrans2D1" presStyleIdx="0" presStyleCnt="4"/>
      <dgm:spPr/>
      <dgm:t>
        <a:bodyPr/>
        <a:lstStyle/>
        <a:p>
          <a:endParaRPr lang="es-ES"/>
        </a:p>
      </dgm:t>
    </dgm:pt>
    <dgm:pt modelId="{7A26F887-17F9-4BCC-8B71-10BD891491BA}" type="pres">
      <dgm:prSet presAssocID="{7787A31B-AB7A-4D27-8570-6358F42E9823}" presName="connectorText" presStyleLbl="sibTrans2D1" presStyleIdx="0" presStyleCnt="4"/>
      <dgm:spPr/>
      <dgm:t>
        <a:bodyPr/>
        <a:lstStyle/>
        <a:p>
          <a:endParaRPr lang="es-ES"/>
        </a:p>
      </dgm:t>
    </dgm:pt>
    <dgm:pt modelId="{7C710BF3-63FF-4DE1-A137-EFBBC7C77E28}" type="pres">
      <dgm:prSet presAssocID="{81AA059D-2DD6-4861-9F86-6B2E3086A003}" presName="node" presStyleLbl="node1" presStyleIdx="1" presStyleCnt="4">
        <dgm:presLayoutVars>
          <dgm:bulletEnabled val="1"/>
        </dgm:presLayoutVars>
      </dgm:prSet>
      <dgm:spPr/>
      <dgm:t>
        <a:bodyPr/>
        <a:lstStyle/>
        <a:p>
          <a:endParaRPr lang="es-ES"/>
        </a:p>
      </dgm:t>
    </dgm:pt>
    <dgm:pt modelId="{154C1D06-32E7-4385-AE06-008F735224CF}" type="pres">
      <dgm:prSet presAssocID="{FDFA6763-CE9D-441F-B0BD-09F65FC50E49}" presName="sibTrans" presStyleLbl="sibTrans2D1" presStyleIdx="1" presStyleCnt="4"/>
      <dgm:spPr/>
      <dgm:t>
        <a:bodyPr/>
        <a:lstStyle/>
        <a:p>
          <a:endParaRPr lang="es-ES"/>
        </a:p>
      </dgm:t>
    </dgm:pt>
    <dgm:pt modelId="{5A60BC82-F1A8-4C40-B62B-99EE632BA021}" type="pres">
      <dgm:prSet presAssocID="{FDFA6763-CE9D-441F-B0BD-09F65FC50E49}" presName="connectorText" presStyleLbl="sibTrans2D1" presStyleIdx="1" presStyleCnt="4"/>
      <dgm:spPr/>
      <dgm:t>
        <a:bodyPr/>
        <a:lstStyle/>
        <a:p>
          <a:endParaRPr lang="es-ES"/>
        </a:p>
      </dgm:t>
    </dgm:pt>
    <dgm:pt modelId="{54ED0DAB-1A62-426E-953D-1E1921821BA2}" type="pres">
      <dgm:prSet presAssocID="{9D2E700F-61CA-44BC-84E9-992198B6F70B}" presName="node" presStyleLbl="node1" presStyleIdx="2" presStyleCnt="4">
        <dgm:presLayoutVars>
          <dgm:bulletEnabled val="1"/>
        </dgm:presLayoutVars>
      </dgm:prSet>
      <dgm:spPr/>
      <dgm:t>
        <a:bodyPr/>
        <a:lstStyle/>
        <a:p>
          <a:endParaRPr lang="es-ES"/>
        </a:p>
      </dgm:t>
    </dgm:pt>
    <dgm:pt modelId="{35E0DAFE-1AD6-428D-A486-5F256D90C031}" type="pres">
      <dgm:prSet presAssocID="{813AEA45-0329-4465-9397-DE77B44D3CD3}" presName="sibTrans" presStyleLbl="sibTrans2D1" presStyleIdx="2" presStyleCnt="4"/>
      <dgm:spPr/>
      <dgm:t>
        <a:bodyPr/>
        <a:lstStyle/>
        <a:p>
          <a:endParaRPr lang="es-ES"/>
        </a:p>
      </dgm:t>
    </dgm:pt>
    <dgm:pt modelId="{FD1DC532-24DA-41B0-A2E6-72628E9ED565}" type="pres">
      <dgm:prSet presAssocID="{813AEA45-0329-4465-9397-DE77B44D3CD3}" presName="connectorText" presStyleLbl="sibTrans2D1" presStyleIdx="2" presStyleCnt="4"/>
      <dgm:spPr/>
      <dgm:t>
        <a:bodyPr/>
        <a:lstStyle/>
        <a:p>
          <a:endParaRPr lang="es-ES"/>
        </a:p>
      </dgm:t>
    </dgm:pt>
    <dgm:pt modelId="{34618AA6-97BB-43B9-8339-4BB9E3482972}" type="pres">
      <dgm:prSet presAssocID="{6421B3D7-F530-47CD-AFB3-6045E00A3CC3}" presName="node" presStyleLbl="node1" presStyleIdx="3" presStyleCnt="4">
        <dgm:presLayoutVars>
          <dgm:bulletEnabled val="1"/>
        </dgm:presLayoutVars>
      </dgm:prSet>
      <dgm:spPr/>
      <dgm:t>
        <a:bodyPr/>
        <a:lstStyle/>
        <a:p>
          <a:endParaRPr lang="es-ES"/>
        </a:p>
      </dgm:t>
    </dgm:pt>
    <dgm:pt modelId="{DCF91CED-62EC-4C92-BEF7-392F0AFCBEF3}" type="pres">
      <dgm:prSet presAssocID="{A1EE0709-3DE9-49F6-9EFA-7F5CFFB47140}" presName="sibTrans" presStyleLbl="sibTrans2D1" presStyleIdx="3" presStyleCnt="4"/>
      <dgm:spPr/>
      <dgm:t>
        <a:bodyPr/>
        <a:lstStyle/>
        <a:p>
          <a:endParaRPr lang="es-ES"/>
        </a:p>
      </dgm:t>
    </dgm:pt>
    <dgm:pt modelId="{CF7666AE-6D79-47DC-BD52-A67AEF69B32C}" type="pres">
      <dgm:prSet presAssocID="{A1EE0709-3DE9-49F6-9EFA-7F5CFFB47140}" presName="connectorText" presStyleLbl="sibTrans2D1" presStyleIdx="3" presStyleCnt="4"/>
      <dgm:spPr/>
      <dgm:t>
        <a:bodyPr/>
        <a:lstStyle/>
        <a:p>
          <a:endParaRPr lang="es-ES"/>
        </a:p>
      </dgm:t>
    </dgm:pt>
  </dgm:ptLst>
  <dgm:cxnLst>
    <dgm:cxn modelId="{839FA60D-32CF-4F52-AF26-B0D4B4FFD0DC}" type="presOf" srcId="{9D2E700F-61CA-44BC-84E9-992198B6F70B}" destId="{54ED0DAB-1A62-426E-953D-1E1921821BA2}" srcOrd="0" destOrd="0" presId="urn:microsoft.com/office/officeart/2005/8/layout/cycle2"/>
    <dgm:cxn modelId="{572F7765-29E4-4F98-86FA-C33F44769392}" type="presOf" srcId="{7787A31B-AB7A-4D27-8570-6358F42E9823}" destId="{F2E4AF35-405A-4C26-96F1-2E4E73B844B8}" srcOrd="0" destOrd="0" presId="urn:microsoft.com/office/officeart/2005/8/layout/cycle2"/>
    <dgm:cxn modelId="{E1630527-C909-4C8D-83FB-D5E46D4A1DD6}" type="presOf" srcId="{7787A31B-AB7A-4D27-8570-6358F42E9823}" destId="{7A26F887-17F9-4BCC-8B71-10BD891491BA}" srcOrd="1" destOrd="0" presId="urn:microsoft.com/office/officeart/2005/8/layout/cycle2"/>
    <dgm:cxn modelId="{79B49B00-82D3-457B-8332-F4859C1F3484}" type="presOf" srcId="{FDFA6763-CE9D-441F-B0BD-09F65FC50E49}" destId="{154C1D06-32E7-4385-AE06-008F735224CF}" srcOrd="0" destOrd="0" presId="urn:microsoft.com/office/officeart/2005/8/layout/cycle2"/>
    <dgm:cxn modelId="{108D8FF0-1B44-4E88-BD7C-447842884FF5}" type="presOf" srcId="{81AA059D-2DD6-4861-9F86-6B2E3086A003}" destId="{7C710BF3-63FF-4DE1-A137-EFBBC7C77E28}" srcOrd="0" destOrd="0" presId="urn:microsoft.com/office/officeart/2005/8/layout/cycle2"/>
    <dgm:cxn modelId="{F332EAF2-0F60-4C4D-A951-C4D9CD27F18F}" type="presOf" srcId="{B12E2150-ACB0-4FBD-BE66-C6145E767F36}" destId="{4753041F-D6C9-4844-9365-4B9E34A8AC7F}" srcOrd="0" destOrd="0" presId="urn:microsoft.com/office/officeart/2005/8/layout/cycle2"/>
    <dgm:cxn modelId="{886DD868-E5EE-4C00-8692-9CB7D16B1943}" srcId="{B12E2150-ACB0-4FBD-BE66-C6145E767F36}" destId="{6FA0B18F-3B39-4371-8B06-E3EFB59AF80B}" srcOrd="0" destOrd="0" parTransId="{6614B291-8B37-467D-99CA-8EFC40F4275C}" sibTransId="{7787A31B-AB7A-4D27-8570-6358F42E9823}"/>
    <dgm:cxn modelId="{8FD8378F-1454-4307-88DA-36E98C48D84E}" type="presOf" srcId="{FDFA6763-CE9D-441F-B0BD-09F65FC50E49}" destId="{5A60BC82-F1A8-4C40-B62B-99EE632BA021}" srcOrd="1" destOrd="0" presId="urn:microsoft.com/office/officeart/2005/8/layout/cycle2"/>
    <dgm:cxn modelId="{5075BC85-1C39-4AE4-BD54-A4180BBACD2A}" type="presOf" srcId="{6421B3D7-F530-47CD-AFB3-6045E00A3CC3}" destId="{34618AA6-97BB-43B9-8339-4BB9E3482972}" srcOrd="0" destOrd="0" presId="urn:microsoft.com/office/officeart/2005/8/layout/cycle2"/>
    <dgm:cxn modelId="{70933C39-ADE1-4036-8340-F42D5D81C4B9}" type="presOf" srcId="{A1EE0709-3DE9-49F6-9EFA-7F5CFFB47140}" destId="{DCF91CED-62EC-4C92-BEF7-392F0AFCBEF3}" srcOrd="0" destOrd="0" presId="urn:microsoft.com/office/officeart/2005/8/layout/cycle2"/>
    <dgm:cxn modelId="{3E0DB940-14CB-4E16-943F-F730CBCE8A28}" type="presOf" srcId="{6FA0B18F-3B39-4371-8B06-E3EFB59AF80B}" destId="{BA373A89-FB31-49F9-A484-13EA0CDC3934}" srcOrd="0" destOrd="0" presId="urn:microsoft.com/office/officeart/2005/8/layout/cycle2"/>
    <dgm:cxn modelId="{2BC3001E-D59F-40A0-8F6B-11425B861C68}" srcId="{B12E2150-ACB0-4FBD-BE66-C6145E767F36}" destId="{9D2E700F-61CA-44BC-84E9-992198B6F70B}" srcOrd="2" destOrd="0" parTransId="{F50901B2-2952-4BEB-952C-D51D641C8022}" sibTransId="{813AEA45-0329-4465-9397-DE77B44D3CD3}"/>
    <dgm:cxn modelId="{40FBC497-48DC-4C42-A3FE-38AA193ABF11}" type="presOf" srcId="{813AEA45-0329-4465-9397-DE77B44D3CD3}" destId="{FD1DC532-24DA-41B0-A2E6-72628E9ED565}" srcOrd="1" destOrd="0" presId="urn:microsoft.com/office/officeart/2005/8/layout/cycle2"/>
    <dgm:cxn modelId="{73277F42-15AC-4427-8332-CD77B50F87F9}" srcId="{B12E2150-ACB0-4FBD-BE66-C6145E767F36}" destId="{6421B3D7-F530-47CD-AFB3-6045E00A3CC3}" srcOrd="3" destOrd="0" parTransId="{1F2E2C43-289A-4344-9575-647E5DE4280D}" sibTransId="{A1EE0709-3DE9-49F6-9EFA-7F5CFFB47140}"/>
    <dgm:cxn modelId="{612C8B63-57F6-4E94-8036-AD24B2E7D586}" type="presOf" srcId="{813AEA45-0329-4465-9397-DE77B44D3CD3}" destId="{35E0DAFE-1AD6-428D-A486-5F256D90C031}" srcOrd="0" destOrd="0" presId="urn:microsoft.com/office/officeart/2005/8/layout/cycle2"/>
    <dgm:cxn modelId="{C5E31ECF-BD34-479A-917F-2BE7CDBBBBDF}" srcId="{B12E2150-ACB0-4FBD-BE66-C6145E767F36}" destId="{81AA059D-2DD6-4861-9F86-6B2E3086A003}" srcOrd="1" destOrd="0" parTransId="{73CE5A2E-EF96-497D-BA52-35DCC2FAF31C}" sibTransId="{FDFA6763-CE9D-441F-B0BD-09F65FC50E49}"/>
    <dgm:cxn modelId="{450546C4-5504-479A-B452-6D9C5B1CFFDD}" type="presOf" srcId="{A1EE0709-3DE9-49F6-9EFA-7F5CFFB47140}" destId="{CF7666AE-6D79-47DC-BD52-A67AEF69B32C}" srcOrd="1" destOrd="0" presId="urn:microsoft.com/office/officeart/2005/8/layout/cycle2"/>
    <dgm:cxn modelId="{F926F12A-F9D5-4531-9467-5451F66794FC}" type="presParOf" srcId="{4753041F-D6C9-4844-9365-4B9E34A8AC7F}" destId="{BA373A89-FB31-49F9-A484-13EA0CDC3934}" srcOrd="0" destOrd="0" presId="urn:microsoft.com/office/officeart/2005/8/layout/cycle2"/>
    <dgm:cxn modelId="{689E42EF-BB9B-43DC-B571-921972F05759}" type="presParOf" srcId="{4753041F-D6C9-4844-9365-4B9E34A8AC7F}" destId="{F2E4AF35-405A-4C26-96F1-2E4E73B844B8}" srcOrd="1" destOrd="0" presId="urn:microsoft.com/office/officeart/2005/8/layout/cycle2"/>
    <dgm:cxn modelId="{2959DE85-13A2-41E7-95CD-D3291B12B048}" type="presParOf" srcId="{F2E4AF35-405A-4C26-96F1-2E4E73B844B8}" destId="{7A26F887-17F9-4BCC-8B71-10BD891491BA}" srcOrd="0" destOrd="0" presId="urn:microsoft.com/office/officeart/2005/8/layout/cycle2"/>
    <dgm:cxn modelId="{DF36FE19-AEBD-49DD-9543-FC9E220AF52B}" type="presParOf" srcId="{4753041F-D6C9-4844-9365-4B9E34A8AC7F}" destId="{7C710BF3-63FF-4DE1-A137-EFBBC7C77E28}" srcOrd="2" destOrd="0" presId="urn:microsoft.com/office/officeart/2005/8/layout/cycle2"/>
    <dgm:cxn modelId="{296D5AA0-4E75-412C-B960-7BDE616F2793}" type="presParOf" srcId="{4753041F-D6C9-4844-9365-4B9E34A8AC7F}" destId="{154C1D06-32E7-4385-AE06-008F735224CF}" srcOrd="3" destOrd="0" presId="urn:microsoft.com/office/officeart/2005/8/layout/cycle2"/>
    <dgm:cxn modelId="{D06F168D-8CA9-4A8B-A241-B62AF2F43CFF}" type="presParOf" srcId="{154C1D06-32E7-4385-AE06-008F735224CF}" destId="{5A60BC82-F1A8-4C40-B62B-99EE632BA021}" srcOrd="0" destOrd="0" presId="urn:microsoft.com/office/officeart/2005/8/layout/cycle2"/>
    <dgm:cxn modelId="{1F163676-6A46-4E4A-9222-3524C3009419}" type="presParOf" srcId="{4753041F-D6C9-4844-9365-4B9E34A8AC7F}" destId="{54ED0DAB-1A62-426E-953D-1E1921821BA2}" srcOrd="4" destOrd="0" presId="urn:microsoft.com/office/officeart/2005/8/layout/cycle2"/>
    <dgm:cxn modelId="{4F89B39E-7BD0-4D4F-8F66-1C91E0B70511}" type="presParOf" srcId="{4753041F-D6C9-4844-9365-4B9E34A8AC7F}" destId="{35E0DAFE-1AD6-428D-A486-5F256D90C031}" srcOrd="5" destOrd="0" presId="urn:microsoft.com/office/officeart/2005/8/layout/cycle2"/>
    <dgm:cxn modelId="{70513B78-AFC8-4ED7-8092-B9F57513652B}" type="presParOf" srcId="{35E0DAFE-1AD6-428D-A486-5F256D90C031}" destId="{FD1DC532-24DA-41B0-A2E6-72628E9ED565}" srcOrd="0" destOrd="0" presId="urn:microsoft.com/office/officeart/2005/8/layout/cycle2"/>
    <dgm:cxn modelId="{8CAF6C0B-4224-4F9D-BD61-0977C0F46230}" type="presParOf" srcId="{4753041F-D6C9-4844-9365-4B9E34A8AC7F}" destId="{34618AA6-97BB-43B9-8339-4BB9E3482972}" srcOrd="6" destOrd="0" presId="urn:microsoft.com/office/officeart/2005/8/layout/cycle2"/>
    <dgm:cxn modelId="{85DB3654-0B15-4A61-A34B-B12B41C51A9E}" type="presParOf" srcId="{4753041F-D6C9-4844-9365-4B9E34A8AC7F}" destId="{DCF91CED-62EC-4C92-BEF7-392F0AFCBEF3}" srcOrd="7" destOrd="0" presId="urn:microsoft.com/office/officeart/2005/8/layout/cycle2"/>
    <dgm:cxn modelId="{2D079D33-69E7-4044-B943-9B1BD9E23658}" type="presParOf" srcId="{DCF91CED-62EC-4C92-BEF7-392F0AFCBEF3}" destId="{CF7666AE-6D79-47DC-BD52-A67AEF69B32C}"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15D5F4-1081-4DE3-AA24-597D66D8BA14}">
      <dsp:nvSpPr>
        <dsp:cNvPr id="0" name=""/>
        <dsp:cNvSpPr/>
      </dsp:nvSpPr>
      <dsp:spPr>
        <a:xfrm>
          <a:off x="521134" y="0"/>
          <a:ext cx="5906188" cy="2905579"/>
        </a:xfrm>
        <a:prstGeom prst="rightArrow">
          <a:avLst/>
        </a:prstGeom>
        <a:solidFill>
          <a:schemeClr val="accent2">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 modelId="{0E1BCB37-2AEA-415C-AF86-330FDDACF7D7}">
      <dsp:nvSpPr>
        <dsp:cNvPr id="0" name=""/>
        <dsp:cNvSpPr/>
      </dsp:nvSpPr>
      <dsp:spPr>
        <a:xfrm>
          <a:off x="3477" y="871673"/>
          <a:ext cx="1672651" cy="1162231"/>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Introducing the studies (45 minutes)</a:t>
          </a:r>
        </a:p>
      </dsp:txBody>
      <dsp:txXfrm>
        <a:off x="60212" y="928408"/>
        <a:ext cx="1559181" cy="1048761"/>
      </dsp:txXfrm>
    </dsp:sp>
    <dsp:sp modelId="{4835421A-D2B3-4C6D-A3B8-ACD98E494EB4}">
      <dsp:nvSpPr>
        <dsp:cNvPr id="0" name=""/>
        <dsp:cNvSpPr/>
      </dsp:nvSpPr>
      <dsp:spPr>
        <a:xfrm>
          <a:off x="1759761" y="871673"/>
          <a:ext cx="1672651" cy="1162231"/>
        </a:xfrm>
        <a:prstGeom prst="roundRect">
          <a:avLst/>
        </a:prstGeom>
        <a:gradFill rotWithShape="0">
          <a:gsLst>
            <a:gs pos="0">
              <a:schemeClr val="accent2">
                <a:hueOff val="4000023"/>
                <a:satOff val="5128"/>
                <a:lumOff val="13725"/>
                <a:alphaOff val="0"/>
                <a:tint val="50000"/>
                <a:satMod val="300000"/>
              </a:schemeClr>
            </a:gs>
            <a:gs pos="35000">
              <a:schemeClr val="accent2">
                <a:hueOff val="4000023"/>
                <a:satOff val="5128"/>
                <a:lumOff val="13725"/>
                <a:alphaOff val="0"/>
                <a:tint val="37000"/>
                <a:satMod val="300000"/>
              </a:schemeClr>
            </a:gs>
            <a:gs pos="100000">
              <a:schemeClr val="accent2">
                <a:hueOff val="4000023"/>
                <a:satOff val="5128"/>
                <a:lumOff val="1372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Conforming groups          (5 minutes)</a:t>
          </a:r>
        </a:p>
      </dsp:txBody>
      <dsp:txXfrm>
        <a:off x="1816496" y="928408"/>
        <a:ext cx="1559181" cy="1048761"/>
      </dsp:txXfrm>
    </dsp:sp>
    <dsp:sp modelId="{9F001113-F52D-4EBC-95B9-ED09CB5E6AA1}">
      <dsp:nvSpPr>
        <dsp:cNvPr id="0" name=""/>
        <dsp:cNvSpPr/>
      </dsp:nvSpPr>
      <dsp:spPr>
        <a:xfrm>
          <a:off x="3516044" y="871673"/>
          <a:ext cx="1672651" cy="1162231"/>
        </a:xfrm>
        <a:prstGeom prst="roundRect">
          <a:avLst/>
        </a:prstGeom>
        <a:gradFill rotWithShape="0">
          <a:gsLst>
            <a:gs pos="0">
              <a:schemeClr val="accent2">
                <a:hueOff val="8000046"/>
                <a:satOff val="10257"/>
                <a:lumOff val="27451"/>
                <a:alphaOff val="0"/>
                <a:tint val="50000"/>
                <a:satMod val="300000"/>
              </a:schemeClr>
            </a:gs>
            <a:gs pos="35000">
              <a:schemeClr val="accent2">
                <a:hueOff val="8000046"/>
                <a:satOff val="10257"/>
                <a:lumOff val="27451"/>
                <a:alphaOff val="0"/>
                <a:tint val="37000"/>
                <a:satMod val="300000"/>
              </a:schemeClr>
            </a:gs>
            <a:gs pos="100000">
              <a:schemeClr val="accent2">
                <a:hueOff val="8000046"/>
                <a:satOff val="10257"/>
                <a:lumOff val="27451"/>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R Programming (25 minutes)</a:t>
          </a:r>
        </a:p>
      </dsp:txBody>
      <dsp:txXfrm>
        <a:off x="3572779" y="928408"/>
        <a:ext cx="1559181" cy="1048761"/>
      </dsp:txXfrm>
    </dsp:sp>
    <dsp:sp modelId="{CB12F688-817E-4BD4-A4DD-63AC8B2D92ED}">
      <dsp:nvSpPr>
        <dsp:cNvPr id="0" name=""/>
        <dsp:cNvSpPr/>
      </dsp:nvSpPr>
      <dsp:spPr>
        <a:xfrm>
          <a:off x="5272328" y="871673"/>
          <a:ext cx="1672651" cy="1162231"/>
        </a:xfrm>
        <a:prstGeom prst="roundRect">
          <a:avLst/>
        </a:prstGeom>
        <a:gradFill rotWithShape="0">
          <a:gsLst>
            <a:gs pos="0">
              <a:schemeClr val="accent2">
                <a:hueOff val="12000070"/>
                <a:satOff val="15385"/>
                <a:lumOff val="41176"/>
                <a:alphaOff val="0"/>
                <a:tint val="50000"/>
                <a:satMod val="300000"/>
              </a:schemeClr>
            </a:gs>
            <a:gs pos="35000">
              <a:schemeClr val="accent2">
                <a:hueOff val="12000070"/>
                <a:satOff val="15385"/>
                <a:lumOff val="41176"/>
                <a:alphaOff val="0"/>
                <a:tint val="37000"/>
                <a:satMod val="300000"/>
              </a:schemeClr>
            </a:gs>
            <a:gs pos="100000">
              <a:schemeClr val="accent2">
                <a:hueOff val="12000070"/>
                <a:satOff val="15385"/>
                <a:lumOff val="4117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Wrap up       (5 minutes)</a:t>
          </a:r>
        </a:p>
      </dsp:txBody>
      <dsp:txXfrm>
        <a:off x="5329063" y="928408"/>
        <a:ext cx="1559181" cy="10487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C73DA3-FC2C-484C-A3D0-8FD70D86814F}">
      <dsp:nvSpPr>
        <dsp:cNvPr id="0" name=""/>
        <dsp:cNvSpPr/>
      </dsp:nvSpPr>
      <dsp:spPr>
        <a:xfrm>
          <a:off x="809023" y="0"/>
          <a:ext cx="1317384" cy="1151560"/>
        </a:xfrm>
        <a:prstGeom prst="rightArrow">
          <a:avLst>
            <a:gd name="adj1" fmla="val 70000"/>
            <a:gd name="adj2" fmla="val 5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lvl="0" algn="ctr" defTabSz="355600">
            <a:lnSpc>
              <a:spcPct val="90000"/>
            </a:lnSpc>
            <a:spcBef>
              <a:spcPct val="0"/>
            </a:spcBef>
            <a:spcAft>
              <a:spcPct val="35000"/>
            </a:spcAft>
          </a:pPr>
          <a:r>
            <a:rPr lang="en-US" sz="800" b="1" kern="1200" dirty="0"/>
            <a:t>Assign Categories / Codes</a:t>
          </a:r>
        </a:p>
      </dsp:txBody>
      <dsp:txXfrm>
        <a:off x="1138369" y="172734"/>
        <a:ext cx="642225" cy="806092"/>
      </dsp:txXfrm>
    </dsp:sp>
    <dsp:sp modelId="{0C886083-C852-4D49-871B-DDD5CED21240}">
      <dsp:nvSpPr>
        <dsp:cNvPr id="0" name=""/>
        <dsp:cNvSpPr/>
      </dsp:nvSpPr>
      <dsp:spPr>
        <a:xfrm>
          <a:off x="479677" y="246433"/>
          <a:ext cx="658692" cy="658692"/>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a:t>Raw Data</a:t>
          </a:r>
        </a:p>
      </dsp:txBody>
      <dsp:txXfrm>
        <a:off x="576140" y="342896"/>
        <a:ext cx="465766" cy="465766"/>
      </dsp:txXfrm>
    </dsp:sp>
    <dsp:sp modelId="{A8A78E17-58CB-4207-AB53-1218EEFFA04D}">
      <dsp:nvSpPr>
        <dsp:cNvPr id="0" name=""/>
        <dsp:cNvSpPr/>
      </dsp:nvSpPr>
      <dsp:spPr>
        <a:xfrm>
          <a:off x="2553980" y="0"/>
          <a:ext cx="1317384" cy="1151560"/>
        </a:xfrm>
        <a:prstGeom prst="rightArrow">
          <a:avLst>
            <a:gd name="adj1" fmla="val 70000"/>
            <a:gd name="adj2" fmla="val 50000"/>
          </a:avLst>
        </a:prstGeom>
        <a:solidFill>
          <a:schemeClr val="accent2">
            <a:tint val="40000"/>
            <a:alpha val="90000"/>
            <a:hueOff val="6056479"/>
            <a:satOff val="5431"/>
            <a:lumOff val="2749"/>
            <a:alphaOff val="0"/>
          </a:schemeClr>
        </a:solidFill>
        <a:ln w="25400" cap="flat" cmpd="sng" algn="ctr">
          <a:solidFill>
            <a:schemeClr val="accent2">
              <a:tint val="40000"/>
              <a:alpha val="90000"/>
              <a:hueOff val="6056479"/>
              <a:satOff val="5431"/>
              <a:lumOff val="274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lvl="0" algn="ctr" defTabSz="355600">
            <a:lnSpc>
              <a:spcPct val="90000"/>
            </a:lnSpc>
            <a:spcBef>
              <a:spcPct val="0"/>
            </a:spcBef>
            <a:spcAft>
              <a:spcPct val="35000"/>
            </a:spcAft>
          </a:pPr>
          <a:r>
            <a:rPr lang="en-US" sz="800" b="1" kern="1200" dirty="0"/>
            <a:t>Find Themes</a:t>
          </a:r>
        </a:p>
      </dsp:txBody>
      <dsp:txXfrm>
        <a:off x="2883326" y="172734"/>
        <a:ext cx="642225" cy="806092"/>
      </dsp:txXfrm>
    </dsp:sp>
    <dsp:sp modelId="{5B393912-9616-454E-9383-B91FE75021D9}">
      <dsp:nvSpPr>
        <dsp:cNvPr id="0" name=""/>
        <dsp:cNvSpPr/>
      </dsp:nvSpPr>
      <dsp:spPr>
        <a:xfrm>
          <a:off x="2224634" y="246433"/>
          <a:ext cx="658692" cy="658692"/>
        </a:xfrm>
        <a:prstGeom prst="ellipse">
          <a:avLst/>
        </a:prstGeom>
        <a:solidFill>
          <a:schemeClr val="accent2">
            <a:hueOff val="6000035"/>
            <a:satOff val="7693"/>
            <a:lumOff val="20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a:t>HD Data</a:t>
          </a:r>
        </a:p>
      </dsp:txBody>
      <dsp:txXfrm>
        <a:off x="2321097" y="342896"/>
        <a:ext cx="465766" cy="465766"/>
      </dsp:txXfrm>
    </dsp:sp>
    <dsp:sp modelId="{25ECCCA0-A963-4D25-A5A8-1210AD02795E}">
      <dsp:nvSpPr>
        <dsp:cNvPr id="0" name=""/>
        <dsp:cNvSpPr/>
      </dsp:nvSpPr>
      <dsp:spPr>
        <a:xfrm>
          <a:off x="4298938" y="0"/>
          <a:ext cx="1317384" cy="1151560"/>
        </a:xfrm>
        <a:prstGeom prst="rightArrow">
          <a:avLst>
            <a:gd name="adj1" fmla="val 70000"/>
            <a:gd name="adj2" fmla="val 50000"/>
          </a:avLst>
        </a:prstGeom>
        <a:solidFill>
          <a:schemeClr val="accent2">
            <a:tint val="40000"/>
            <a:alpha val="90000"/>
            <a:hueOff val="12112959"/>
            <a:satOff val="10862"/>
            <a:lumOff val="5498"/>
            <a:alphaOff val="0"/>
          </a:schemeClr>
        </a:solidFill>
        <a:ln w="25400" cap="flat" cmpd="sng" algn="ctr">
          <a:solidFill>
            <a:schemeClr val="accent2">
              <a:tint val="40000"/>
              <a:alpha val="90000"/>
              <a:hueOff val="12112959"/>
              <a:satOff val="10862"/>
              <a:lumOff val="549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lvl="0" algn="ctr" defTabSz="355600">
            <a:lnSpc>
              <a:spcPct val="90000"/>
            </a:lnSpc>
            <a:spcBef>
              <a:spcPct val="0"/>
            </a:spcBef>
            <a:spcAft>
              <a:spcPct val="35000"/>
            </a:spcAft>
          </a:pPr>
          <a:r>
            <a:rPr lang="en-US" sz="800" b="1" kern="1200" dirty="0"/>
            <a:t>Validate and Characterize</a:t>
          </a:r>
        </a:p>
      </dsp:txBody>
      <dsp:txXfrm>
        <a:off x="4628284" y="172734"/>
        <a:ext cx="642225" cy="806092"/>
      </dsp:txXfrm>
    </dsp:sp>
    <dsp:sp modelId="{C1B038A5-81C9-4164-9002-06F53B643235}">
      <dsp:nvSpPr>
        <dsp:cNvPr id="0" name=""/>
        <dsp:cNvSpPr/>
      </dsp:nvSpPr>
      <dsp:spPr>
        <a:xfrm>
          <a:off x="3969591" y="246433"/>
          <a:ext cx="658692" cy="658692"/>
        </a:xfrm>
        <a:prstGeom prst="ellipse">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a:t>Groups</a:t>
          </a:r>
        </a:p>
      </dsp:txBody>
      <dsp:txXfrm>
        <a:off x="4066054" y="342896"/>
        <a:ext cx="465766" cy="4657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EBC909-C7A1-42CF-8C05-E1264DFB563E}">
      <dsp:nvSpPr>
        <dsp:cNvPr id="0" name=""/>
        <dsp:cNvSpPr/>
      </dsp:nvSpPr>
      <dsp:spPr>
        <a:xfrm>
          <a:off x="0" y="421583"/>
          <a:ext cx="6502398" cy="562111"/>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E1A019-D7E9-4B01-A14D-E8157E699E12}">
      <dsp:nvSpPr>
        <dsp:cNvPr id="0" name=""/>
        <dsp:cNvSpPr/>
      </dsp:nvSpPr>
      <dsp:spPr>
        <a:xfrm>
          <a:off x="2928" y="0"/>
          <a:ext cx="1408747" cy="562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1">
          <a:noAutofit/>
        </a:bodyPr>
        <a:lstStyle/>
        <a:p>
          <a:pPr lvl="0" algn="l" defTabSz="444500">
            <a:lnSpc>
              <a:spcPct val="90000"/>
            </a:lnSpc>
            <a:spcBef>
              <a:spcPct val="0"/>
            </a:spcBef>
            <a:spcAft>
              <a:spcPct val="35000"/>
            </a:spcAft>
          </a:pPr>
          <a:r>
            <a:rPr lang="en-US" sz="1000" kern="1200" dirty="0"/>
            <a:t>Raw Data</a:t>
          </a:r>
        </a:p>
        <a:p>
          <a:pPr marL="57150" lvl="1" indent="-57150" algn="l" defTabSz="355600">
            <a:lnSpc>
              <a:spcPct val="90000"/>
            </a:lnSpc>
            <a:spcBef>
              <a:spcPct val="0"/>
            </a:spcBef>
            <a:spcAft>
              <a:spcPct val="15000"/>
            </a:spcAft>
            <a:buChar char="••"/>
          </a:pPr>
          <a:r>
            <a:rPr lang="en-US" sz="800" b="1" kern="1200" dirty="0"/>
            <a:t>Get counts</a:t>
          </a:r>
        </a:p>
      </dsp:txBody>
      <dsp:txXfrm>
        <a:off x="2928" y="0"/>
        <a:ext cx="1408747" cy="562111"/>
      </dsp:txXfrm>
    </dsp:sp>
    <dsp:sp modelId="{3878AA68-BF8C-4A81-94F7-72086F8FB1B7}">
      <dsp:nvSpPr>
        <dsp:cNvPr id="0" name=""/>
        <dsp:cNvSpPr/>
      </dsp:nvSpPr>
      <dsp:spPr>
        <a:xfrm>
          <a:off x="637038" y="632375"/>
          <a:ext cx="140527" cy="140527"/>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36EFBB-CA08-4BF1-AC4E-1DF51A7DB7ED}">
      <dsp:nvSpPr>
        <dsp:cNvPr id="0" name=""/>
        <dsp:cNvSpPr/>
      </dsp:nvSpPr>
      <dsp:spPr>
        <a:xfrm>
          <a:off x="1482113" y="843166"/>
          <a:ext cx="1408747" cy="562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1">
          <a:noAutofit/>
        </a:bodyPr>
        <a:lstStyle/>
        <a:p>
          <a:pPr lvl="0" algn="l" defTabSz="444500">
            <a:lnSpc>
              <a:spcPct val="90000"/>
            </a:lnSpc>
            <a:spcBef>
              <a:spcPct val="0"/>
            </a:spcBef>
            <a:spcAft>
              <a:spcPct val="35000"/>
            </a:spcAft>
          </a:pPr>
          <a:r>
            <a:rPr lang="en-US" sz="1000" kern="1200" dirty="0"/>
            <a:t>HD Data</a:t>
          </a:r>
        </a:p>
        <a:p>
          <a:pPr marL="57150" lvl="1" indent="-57150" algn="l" defTabSz="355600">
            <a:lnSpc>
              <a:spcPct val="90000"/>
            </a:lnSpc>
            <a:spcBef>
              <a:spcPct val="0"/>
            </a:spcBef>
            <a:spcAft>
              <a:spcPct val="15000"/>
            </a:spcAft>
            <a:buChar char="••"/>
          </a:pPr>
          <a:r>
            <a:rPr lang="en-US" sz="800" b="1" kern="1200" dirty="0"/>
            <a:t>Reduce dimensionality</a:t>
          </a:r>
        </a:p>
      </dsp:txBody>
      <dsp:txXfrm>
        <a:off x="1482113" y="843166"/>
        <a:ext cx="1408747" cy="562111"/>
      </dsp:txXfrm>
    </dsp:sp>
    <dsp:sp modelId="{8D091AF5-AB9E-410B-9F45-8C2A08A1DCA6}">
      <dsp:nvSpPr>
        <dsp:cNvPr id="0" name=""/>
        <dsp:cNvSpPr/>
      </dsp:nvSpPr>
      <dsp:spPr>
        <a:xfrm>
          <a:off x="2116222" y="632375"/>
          <a:ext cx="140527" cy="140527"/>
        </a:xfrm>
        <a:prstGeom prst="ellipse">
          <a:avLst/>
        </a:prstGeom>
        <a:solidFill>
          <a:schemeClr val="accent2">
            <a:hueOff val="4000023"/>
            <a:satOff val="5128"/>
            <a:lumOff val="13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C3DA3E-FC69-4827-91A5-3C9CE4E4744A}">
      <dsp:nvSpPr>
        <dsp:cNvPr id="0" name=""/>
        <dsp:cNvSpPr/>
      </dsp:nvSpPr>
      <dsp:spPr>
        <a:xfrm>
          <a:off x="2961297" y="0"/>
          <a:ext cx="1408747" cy="562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1">
          <a:noAutofit/>
        </a:bodyPr>
        <a:lstStyle/>
        <a:p>
          <a:pPr lvl="0" algn="l" defTabSz="444500">
            <a:lnSpc>
              <a:spcPct val="90000"/>
            </a:lnSpc>
            <a:spcBef>
              <a:spcPct val="0"/>
            </a:spcBef>
            <a:spcAft>
              <a:spcPct val="35000"/>
            </a:spcAft>
          </a:pPr>
          <a:r>
            <a:rPr lang="en-US" sz="1000" kern="1200" dirty="0"/>
            <a:t>Feature Vectors</a:t>
          </a:r>
        </a:p>
        <a:p>
          <a:pPr marL="57150" lvl="1" indent="-57150" algn="l" defTabSz="355600">
            <a:lnSpc>
              <a:spcPct val="90000"/>
            </a:lnSpc>
            <a:spcBef>
              <a:spcPct val="0"/>
            </a:spcBef>
            <a:spcAft>
              <a:spcPct val="15000"/>
            </a:spcAft>
            <a:buChar char="••"/>
          </a:pPr>
          <a:r>
            <a:rPr lang="en-US" sz="800" b="1" kern="1200" dirty="0"/>
            <a:t>Find Groups</a:t>
          </a:r>
        </a:p>
      </dsp:txBody>
      <dsp:txXfrm>
        <a:off x="2961297" y="0"/>
        <a:ext cx="1408747" cy="562111"/>
      </dsp:txXfrm>
    </dsp:sp>
    <dsp:sp modelId="{A9BD4E89-CDE8-421A-9A33-75B51032A425}">
      <dsp:nvSpPr>
        <dsp:cNvPr id="0" name=""/>
        <dsp:cNvSpPr/>
      </dsp:nvSpPr>
      <dsp:spPr>
        <a:xfrm>
          <a:off x="3595407" y="632375"/>
          <a:ext cx="140527" cy="140527"/>
        </a:xfrm>
        <a:prstGeom prst="ellipse">
          <a:avLst/>
        </a:prstGeom>
        <a:solidFill>
          <a:schemeClr val="accent2">
            <a:hueOff val="8000046"/>
            <a:satOff val="10257"/>
            <a:lumOff val="2745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2B878F-C650-444D-9A59-BD858E872B1E}">
      <dsp:nvSpPr>
        <dsp:cNvPr id="0" name=""/>
        <dsp:cNvSpPr/>
      </dsp:nvSpPr>
      <dsp:spPr>
        <a:xfrm>
          <a:off x="4440482" y="843166"/>
          <a:ext cx="1408747" cy="562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1">
          <a:noAutofit/>
        </a:bodyPr>
        <a:lstStyle/>
        <a:p>
          <a:pPr lvl="0" algn="l" defTabSz="444500">
            <a:lnSpc>
              <a:spcPct val="90000"/>
            </a:lnSpc>
            <a:spcBef>
              <a:spcPct val="0"/>
            </a:spcBef>
            <a:spcAft>
              <a:spcPct val="35000"/>
            </a:spcAft>
          </a:pPr>
          <a:r>
            <a:rPr lang="en-US" sz="1000" kern="1200" dirty="0"/>
            <a:t>Groups</a:t>
          </a:r>
        </a:p>
        <a:p>
          <a:pPr marL="57150" lvl="1" indent="-57150" algn="l" defTabSz="355600">
            <a:lnSpc>
              <a:spcPct val="90000"/>
            </a:lnSpc>
            <a:spcBef>
              <a:spcPct val="0"/>
            </a:spcBef>
            <a:spcAft>
              <a:spcPct val="15000"/>
            </a:spcAft>
            <a:buChar char="••"/>
          </a:pPr>
          <a:r>
            <a:rPr lang="en-US" sz="800" b="1" kern="1200" dirty="0"/>
            <a:t>Validate and Characterize</a:t>
          </a:r>
        </a:p>
      </dsp:txBody>
      <dsp:txXfrm>
        <a:off x="4440482" y="843166"/>
        <a:ext cx="1408747" cy="562111"/>
      </dsp:txXfrm>
    </dsp:sp>
    <dsp:sp modelId="{085C0754-4647-4AFA-855C-218E015AF9BD}">
      <dsp:nvSpPr>
        <dsp:cNvPr id="0" name=""/>
        <dsp:cNvSpPr/>
      </dsp:nvSpPr>
      <dsp:spPr>
        <a:xfrm>
          <a:off x="5074591" y="632375"/>
          <a:ext cx="140527" cy="140527"/>
        </a:xfrm>
        <a:prstGeom prst="ellipse">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373A89-FB31-49F9-A484-13EA0CDC3934}">
      <dsp:nvSpPr>
        <dsp:cNvPr id="0" name=""/>
        <dsp:cNvSpPr/>
      </dsp:nvSpPr>
      <dsp:spPr>
        <a:xfrm>
          <a:off x="2283187" y="1209"/>
          <a:ext cx="1048717" cy="1048717"/>
        </a:xfrm>
        <a:prstGeom prst="ellips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Analyze</a:t>
          </a:r>
        </a:p>
      </dsp:txBody>
      <dsp:txXfrm>
        <a:off x="2436768" y="154790"/>
        <a:ext cx="741555" cy="741555"/>
      </dsp:txXfrm>
    </dsp:sp>
    <dsp:sp modelId="{F2E4AF35-405A-4C26-96F1-2E4E73B844B8}">
      <dsp:nvSpPr>
        <dsp:cNvPr id="0" name=""/>
        <dsp:cNvSpPr/>
      </dsp:nvSpPr>
      <dsp:spPr>
        <a:xfrm rot="2700000">
          <a:off x="3219244" y="899412"/>
          <a:ext cx="278235" cy="3539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3231468" y="940689"/>
        <a:ext cx="194765" cy="212366"/>
      </dsp:txXfrm>
    </dsp:sp>
    <dsp:sp modelId="{7C710BF3-63FF-4DE1-A137-EFBBC7C77E28}">
      <dsp:nvSpPr>
        <dsp:cNvPr id="0" name=""/>
        <dsp:cNvSpPr/>
      </dsp:nvSpPr>
      <dsp:spPr>
        <a:xfrm>
          <a:off x="3395954" y="1113976"/>
          <a:ext cx="1048717" cy="1048717"/>
        </a:xfrm>
        <a:prstGeom prst="ellips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Solve</a:t>
          </a:r>
        </a:p>
      </dsp:txBody>
      <dsp:txXfrm>
        <a:off x="3549535" y="1267557"/>
        <a:ext cx="741555" cy="741555"/>
      </dsp:txXfrm>
    </dsp:sp>
    <dsp:sp modelId="{154C1D06-32E7-4385-AE06-008F735224CF}">
      <dsp:nvSpPr>
        <dsp:cNvPr id="0" name=""/>
        <dsp:cNvSpPr/>
      </dsp:nvSpPr>
      <dsp:spPr>
        <a:xfrm rot="8100000">
          <a:off x="3230380" y="2012179"/>
          <a:ext cx="278235" cy="3539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3301626" y="2053456"/>
        <a:ext cx="194765" cy="212366"/>
      </dsp:txXfrm>
    </dsp:sp>
    <dsp:sp modelId="{54ED0DAB-1A62-426E-953D-1E1921821BA2}">
      <dsp:nvSpPr>
        <dsp:cNvPr id="0" name=""/>
        <dsp:cNvSpPr/>
      </dsp:nvSpPr>
      <dsp:spPr>
        <a:xfrm>
          <a:off x="2283187" y="2226743"/>
          <a:ext cx="1048717" cy="1048717"/>
        </a:xfrm>
        <a:prstGeom prst="ellips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Verify</a:t>
          </a:r>
        </a:p>
      </dsp:txBody>
      <dsp:txXfrm>
        <a:off x="2436768" y="2380324"/>
        <a:ext cx="741555" cy="741555"/>
      </dsp:txXfrm>
    </dsp:sp>
    <dsp:sp modelId="{35E0DAFE-1AD6-428D-A486-5F256D90C031}">
      <dsp:nvSpPr>
        <dsp:cNvPr id="0" name=""/>
        <dsp:cNvSpPr/>
      </dsp:nvSpPr>
      <dsp:spPr>
        <a:xfrm rot="13500000">
          <a:off x="2117613" y="2023315"/>
          <a:ext cx="278235" cy="3539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188859" y="2123614"/>
        <a:ext cx="194765" cy="212366"/>
      </dsp:txXfrm>
    </dsp:sp>
    <dsp:sp modelId="{34618AA6-97BB-43B9-8339-4BB9E3482972}">
      <dsp:nvSpPr>
        <dsp:cNvPr id="0" name=""/>
        <dsp:cNvSpPr/>
      </dsp:nvSpPr>
      <dsp:spPr>
        <a:xfrm>
          <a:off x="1170420" y="1113976"/>
          <a:ext cx="1048717" cy="1048717"/>
        </a:xfrm>
        <a:prstGeom prst="ellips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Maintain</a:t>
          </a:r>
        </a:p>
      </dsp:txBody>
      <dsp:txXfrm>
        <a:off x="1324001" y="1267557"/>
        <a:ext cx="741555" cy="741555"/>
      </dsp:txXfrm>
    </dsp:sp>
    <dsp:sp modelId="{DCF91CED-62EC-4C92-BEF7-392F0AFCBEF3}">
      <dsp:nvSpPr>
        <dsp:cNvPr id="0" name=""/>
        <dsp:cNvSpPr/>
      </dsp:nvSpPr>
      <dsp:spPr>
        <a:xfrm rot="18900000">
          <a:off x="2106477" y="910548"/>
          <a:ext cx="278235" cy="3539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118701" y="1010847"/>
        <a:ext cx="194765" cy="2123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65909617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1629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Shape 10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7" name="Shape 10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69385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90700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49040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73227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8875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CO" sz="1100" kern="1200" dirty="0">
                <a:solidFill>
                  <a:schemeClr val="tx1"/>
                </a:solidFill>
                <a:effectLst/>
                <a:latin typeface="+mn-lt"/>
                <a:ea typeface="+mn-ea"/>
                <a:cs typeface="+mn-cs"/>
              </a:rPr>
              <a:t>El objetivo principal de este método es detectar y describir estructuras llamadas componentes o correspondencias entre variables categóricas en un conjunto de datos dado</a:t>
            </a:r>
            <a:endParaRPr lang="es-CO" dirty="0"/>
          </a:p>
        </p:txBody>
      </p:sp>
    </p:spTree>
    <p:extLst>
      <p:ext uri="{BB962C8B-B14F-4D97-AF65-F5344CB8AC3E}">
        <p14:creationId xmlns:p14="http://schemas.microsoft.com/office/powerpoint/2010/main" val="3861342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Shape 13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7" name="Shape 13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538635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Shape 10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2" name="Shape 10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4202434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41326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‹Nº›</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infovisreview.github.io/VLAVisualizations/"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g"/><Relationship Id="rId4" Type="http://schemas.openxmlformats.org/officeDocument/2006/relationships/hyperlink" Target="http://www.projectrhea.org/"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www.github.com/cvieira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png"/><Relationship Id="rId4" Type="http://schemas.openxmlformats.org/officeDocument/2006/relationships/image" Target="../media/image1.jpg"/><Relationship Id="rId9" Type="http://schemas.openxmlformats.org/officeDocument/2006/relationships/image" Target="../media/image36.png"/></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image" Target="../media/image12.png"/><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image" Target="../media/image1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6.jpg"/><Relationship Id="rId7"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mailto:mboutin@purdue.edu" TargetMode="External"/><Relationship Id="rId5" Type="http://schemas.openxmlformats.org/officeDocument/2006/relationships/hyperlink" Target="mailto:admagana@purdue.edu" TargetMode="External"/><Relationship Id="rId4" Type="http://schemas.openxmlformats.org/officeDocument/2006/relationships/hyperlink" Target="mailto:cvieira@uninorte.edu.co"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mailto:cvieira@uninorte.edu.co"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mailto:mboutin@purdue.edu" TargetMode="External"/><Relationship Id="rId4" Type="http://schemas.openxmlformats.org/officeDocument/2006/relationships/hyperlink" Target="mailto:admagana@purdue.edu"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211175"/>
            <a:ext cx="8520600" cy="2052600"/>
          </a:xfrm>
          <a:prstGeom prst="rect">
            <a:avLst/>
          </a:prstGeom>
        </p:spPr>
        <p:txBody>
          <a:bodyPr lIns="91425" tIns="91425" rIns="91425" bIns="91425" anchor="b" anchorCtr="0">
            <a:noAutofit/>
          </a:bodyPr>
          <a:lstStyle/>
          <a:p>
            <a:pPr lvl="0"/>
            <a:r>
              <a:rPr lang="en-US" sz="4200" dirty="0"/>
              <a:t>Using Computational Methods to Analyze Educational Data</a:t>
            </a:r>
            <a:endParaRPr lang="en" sz="4200" dirty="0"/>
          </a:p>
        </p:txBody>
      </p:sp>
      <p:sp>
        <p:nvSpPr>
          <p:cNvPr id="55" name="Shape 55"/>
          <p:cNvSpPr txBox="1">
            <a:spLocks noGrp="1"/>
          </p:cNvSpPr>
          <p:nvPr>
            <p:ph type="subTitle" idx="1"/>
          </p:nvPr>
        </p:nvSpPr>
        <p:spPr>
          <a:xfrm>
            <a:off x="526272" y="2342201"/>
            <a:ext cx="8306035" cy="1317005"/>
          </a:xfrm>
          <a:prstGeom prst="rect">
            <a:avLst/>
          </a:prstGeom>
        </p:spPr>
        <p:txBody>
          <a:bodyPr lIns="91425" tIns="91425" rIns="91425" bIns="91425" anchor="t" anchorCtr="0">
            <a:noAutofit/>
          </a:bodyPr>
          <a:lstStyle/>
          <a:p>
            <a:pPr lvl="0"/>
            <a:r>
              <a:rPr lang="en-US" sz="2600" dirty="0"/>
              <a:t>Camilo Vieira, PhD</a:t>
            </a:r>
            <a:br>
              <a:rPr lang="en-US" sz="2600" dirty="0"/>
            </a:br>
            <a:r>
              <a:rPr lang="en-US" sz="2600" dirty="0"/>
              <a:t>Alejandra J. Magana , PhD</a:t>
            </a:r>
          </a:p>
          <a:p>
            <a:pPr lvl="0"/>
            <a:r>
              <a:rPr lang="en-US" sz="2600" dirty="0" err="1"/>
              <a:t>Mireille</a:t>
            </a:r>
            <a:r>
              <a:rPr lang="en-US" sz="2600" dirty="0"/>
              <a:t> (Mimi) </a:t>
            </a:r>
            <a:r>
              <a:rPr lang="en-US" sz="2600" dirty="0" err="1"/>
              <a:t>Boutin</a:t>
            </a:r>
            <a:r>
              <a:rPr lang="en-US" sz="2600" dirty="0"/>
              <a:t>, PhD</a:t>
            </a:r>
          </a:p>
          <a:p>
            <a:pPr lvl="0"/>
            <a:endParaRPr dirty="0"/>
          </a:p>
          <a:p>
            <a:pPr lvl="0"/>
            <a:r>
              <a:rPr lang="en-US" sz="1800" i="1" dirty="0"/>
              <a:t>49th Annual Frontiers in Education (FIE) Conference</a:t>
            </a:r>
          </a:p>
          <a:p>
            <a:pPr lvl="0"/>
            <a:r>
              <a:rPr lang="en-US" sz="1800" i="1" dirty="0"/>
              <a:t>October 19</a:t>
            </a:r>
            <a:r>
              <a:rPr lang="en-US" sz="1800" i="1" baseline="30000" dirty="0"/>
              <a:t>th</a:t>
            </a:r>
            <a:r>
              <a:rPr lang="en" sz="1800" i="1" dirty="0"/>
              <a:t>, 2019</a:t>
            </a:r>
          </a:p>
        </p:txBody>
      </p:sp>
      <p:pic>
        <p:nvPicPr>
          <p:cNvPr id="56" name="Shape 56" descr="photo.jpg"/>
          <p:cNvPicPr preferRelativeResize="0"/>
          <p:nvPr/>
        </p:nvPicPr>
        <p:blipFill>
          <a:blip r:embed="rId3">
            <a:alphaModFix/>
          </a:blip>
          <a:stretch>
            <a:fillRect/>
          </a:stretch>
        </p:blipFill>
        <p:spPr>
          <a:xfrm>
            <a:off x="8433258" y="4509214"/>
            <a:ext cx="572699" cy="572699"/>
          </a:xfrm>
          <a:prstGeom prst="rect">
            <a:avLst/>
          </a:prstGeom>
          <a:noFill/>
          <a:ln>
            <a:noFill/>
          </a:ln>
        </p:spPr>
      </p:pic>
      <p:pic>
        <p:nvPicPr>
          <p:cNvPr id="57" name="Shape 57"/>
          <p:cNvPicPr preferRelativeResize="0"/>
          <p:nvPr/>
        </p:nvPicPr>
        <p:blipFill>
          <a:blip r:embed="rId4">
            <a:alphaModFix/>
          </a:blip>
          <a:stretch>
            <a:fillRect/>
          </a:stretch>
        </p:blipFill>
        <p:spPr>
          <a:xfrm>
            <a:off x="0" y="61587"/>
            <a:ext cx="1398984" cy="575816"/>
          </a:xfrm>
          <a:prstGeom prst="rect">
            <a:avLst/>
          </a:prstGeom>
          <a:noFill/>
          <a:ln>
            <a:noFill/>
          </a:ln>
        </p:spPr>
      </p:pic>
      <p:sp>
        <p:nvSpPr>
          <p:cNvPr id="2" name="Rectangle 1"/>
          <p:cNvSpPr/>
          <p:nvPr/>
        </p:nvSpPr>
        <p:spPr>
          <a:xfrm>
            <a:off x="2174239" y="4857149"/>
            <a:ext cx="6264247" cy="289951"/>
          </a:xfrm>
          <a:prstGeom prst="rect">
            <a:avLst/>
          </a:prstGeom>
        </p:spPr>
        <p:txBody>
          <a:bodyPr wrap="square">
            <a:spAutoFit/>
          </a:bodyPr>
          <a:lstStyle/>
          <a:p>
            <a:pPr>
              <a:lnSpc>
                <a:spcPct val="107000"/>
              </a:lnSpc>
            </a:pPr>
            <a:r>
              <a:rPr lang="en-US" sz="1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This work has been partially supported by the NSF grant awards EEC#1826099.</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https://lh5.googleusercontent.com/yDhF8roo1zIGYW5j2K0APRR5_Jet5CflrFdHWnmwgJz3V4RQWhNZqYtEsS6VW8gwOKhnqqFI_qLq9pmj-aPhTj-1Z6Qq_Vcrgjo0izMFiSQYeJMpy6yjYhS1Q6CZD6syk-sKhvXXsY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67" y="4454071"/>
            <a:ext cx="1403619" cy="53444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
          <p:cNvSpPr/>
          <p:nvPr/>
        </p:nvSpPr>
        <p:spPr>
          <a:xfrm>
            <a:off x="-83890" y="4880426"/>
            <a:ext cx="1719744" cy="256993"/>
          </a:xfrm>
          <a:prstGeom prst="rect">
            <a:avLst/>
          </a:prstGeom>
        </p:spPr>
        <p:txBody>
          <a:bodyPr wrap="square">
            <a:spAutoFit/>
          </a:bodyPr>
          <a:lstStyle/>
          <a:p>
            <a:pPr>
              <a:lnSpc>
                <a:spcPct val="107000"/>
              </a:lnSpc>
            </a:pPr>
            <a:r>
              <a:rPr lang="es-CO" sz="1000" dirty="0">
                <a:solidFill>
                  <a:schemeClr val="tx1"/>
                </a:solidFill>
                <a:latin typeface="Arial Black" panose="020B0A04020102020204" pitchFamily="34" charset="0"/>
                <a:ea typeface="Calibri" panose="020F0502020204030204" pitchFamily="34" charset="0"/>
                <a:cs typeface="Times New Roman" panose="02020603050405020304" pitchFamily="18" charset="0"/>
              </a:rPr>
              <a:t>Informática</a:t>
            </a:r>
            <a:r>
              <a:rPr lang="en-US" sz="1000" dirty="0">
                <a:solidFill>
                  <a:schemeClr val="tx1"/>
                </a:solidFill>
                <a:latin typeface="Arial Black" panose="020B0A04020102020204" pitchFamily="34" charset="0"/>
                <a:ea typeface="Calibri" panose="020F0502020204030204" pitchFamily="34" charset="0"/>
                <a:cs typeface="Times New Roman" panose="02020603050405020304" pitchFamily="18" charset="0"/>
              </a:rPr>
              <a:t> </a:t>
            </a:r>
            <a:r>
              <a:rPr lang="es-CO" sz="1000" dirty="0">
                <a:solidFill>
                  <a:schemeClr val="tx1"/>
                </a:solidFill>
                <a:latin typeface="Arial Black" panose="020B0A04020102020204" pitchFamily="34" charset="0"/>
                <a:ea typeface="Calibri" panose="020F0502020204030204" pitchFamily="34" charset="0"/>
                <a:cs typeface="Times New Roman" panose="02020603050405020304" pitchFamily="18" charset="0"/>
              </a:rPr>
              <a:t>Educativa</a:t>
            </a:r>
            <a:endParaRPr lang="es-CO" sz="1000" dirty="0">
              <a:solidFill>
                <a:schemeClr val="tx1"/>
              </a:solidFill>
              <a:effectLst/>
              <a:latin typeface="Arial Black" panose="020B0A04020102020204" pitchFamily="34" charset="0"/>
              <a:ea typeface="Calibri" panose="020F0502020204030204" pitchFamily="34" charset="0"/>
              <a:cs typeface="Times New Roman" panose="02020603050405020304" pitchFamily="18" charset="0"/>
            </a:endParaRPr>
          </a:p>
        </p:txBody>
      </p:sp>
      <p:pic>
        <p:nvPicPr>
          <p:cNvPr id="3" name="Picture 2" descr="Image result for FIE 2019 logo">
            <a:extLst>
              <a:ext uri="{FF2B5EF4-FFF2-40B4-BE49-F238E27FC236}">
                <a16:creationId xmlns:a16="http://schemas.microsoft.com/office/drawing/2014/main" id="{044B1C58-DDF4-40D9-9218-AB449E3B7F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1157" y="2263775"/>
            <a:ext cx="1287074" cy="13170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urdue university">
            <a:extLst>
              <a:ext uri="{FF2B5EF4-FFF2-40B4-BE49-F238E27FC236}">
                <a16:creationId xmlns:a16="http://schemas.microsoft.com/office/drawing/2014/main" id="{2905568D-442E-475E-B8D7-A78192E7563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8597" b="15074"/>
          <a:stretch/>
        </p:blipFill>
        <p:spPr bwMode="auto">
          <a:xfrm>
            <a:off x="7652996" y="159112"/>
            <a:ext cx="1418265" cy="4275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VISUAL LEARNING ANALYTICS – A Lit. </a:t>
            </a:r>
            <a:r>
              <a:rPr lang="es-MX" dirty="0" err="1"/>
              <a:t>Review</a:t>
            </a:r>
            <a:endParaRPr lang="es-CO" dirty="0"/>
          </a:p>
        </p:txBody>
      </p:sp>
      <p:sp>
        <p:nvSpPr>
          <p:cNvPr id="3" name="Marcador de texto 2"/>
          <p:cNvSpPr>
            <a:spLocks noGrp="1"/>
          </p:cNvSpPr>
          <p:nvPr>
            <p:ph type="body" idx="1"/>
          </p:nvPr>
        </p:nvSpPr>
        <p:spPr>
          <a:xfrm>
            <a:off x="311700" y="1152475"/>
            <a:ext cx="8520600" cy="1906489"/>
          </a:xfrm>
        </p:spPr>
        <p:style>
          <a:lnRef idx="2">
            <a:schemeClr val="dk1">
              <a:shade val="50000"/>
            </a:schemeClr>
          </a:lnRef>
          <a:fillRef idx="1">
            <a:schemeClr val="dk1"/>
          </a:fillRef>
          <a:effectRef idx="0">
            <a:schemeClr val="dk1"/>
          </a:effectRef>
          <a:fontRef idx="minor">
            <a:schemeClr val="lt1"/>
          </a:fontRef>
        </p:style>
        <p:txBody>
          <a:bodyPr rtlCol="0" anchor="ctr"/>
          <a:lstStyle/>
          <a:p>
            <a:pPr>
              <a:lnSpc>
                <a:spcPct val="100000"/>
              </a:lnSpc>
              <a:spcAft>
                <a:spcPts val="0"/>
              </a:spcAft>
            </a:pPr>
            <a:r>
              <a:rPr lang="es-MX" sz="2200" b="1" dirty="0" err="1">
                <a:solidFill>
                  <a:schemeClr val="lt1"/>
                </a:solidFill>
                <a:latin typeface="+mn-lt"/>
                <a:ea typeface="+mn-ea"/>
                <a:cs typeface="+mn-cs"/>
              </a:rPr>
              <a:t>Goal</a:t>
            </a:r>
            <a:r>
              <a:rPr lang="es-MX" sz="2200" b="1" dirty="0">
                <a:solidFill>
                  <a:schemeClr val="lt1"/>
                </a:solidFill>
                <a:latin typeface="+mn-lt"/>
                <a:ea typeface="+mn-ea"/>
                <a:cs typeface="+mn-cs"/>
              </a:rPr>
              <a:t>:</a:t>
            </a:r>
          </a:p>
          <a:p>
            <a:pPr>
              <a:lnSpc>
                <a:spcPct val="100000"/>
              </a:lnSpc>
              <a:spcAft>
                <a:spcPts val="0"/>
              </a:spcAft>
            </a:pPr>
            <a:r>
              <a:rPr lang="en-US" sz="2200" dirty="0">
                <a:solidFill>
                  <a:schemeClr val="lt1"/>
                </a:solidFill>
                <a:latin typeface="+mn-lt"/>
                <a:ea typeface="+mn-ea"/>
                <a:cs typeface="+mn-cs"/>
              </a:rPr>
              <a:t>(1) Identify the main uses of visualizations in educational research</a:t>
            </a:r>
          </a:p>
          <a:p>
            <a:pPr>
              <a:lnSpc>
                <a:spcPct val="100000"/>
              </a:lnSpc>
              <a:spcAft>
                <a:spcPts val="0"/>
              </a:spcAft>
            </a:pPr>
            <a:r>
              <a:rPr lang="en-US" sz="2200" dirty="0">
                <a:solidFill>
                  <a:schemeClr val="lt1"/>
                </a:solidFill>
                <a:latin typeface="+mn-lt"/>
                <a:ea typeface="+mn-ea"/>
                <a:cs typeface="+mn-cs"/>
              </a:rPr>
              <a:t>(2) Identify gaps and future opportunities for conducting research and creating visualization tools that can help advance the field of visual learning analytics.</a:t>
            </a:r>
          </a:p>
        </p:txBody>
      </p:sp>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10</a:t>
            </a:fld>
            <a:endParaRPr lang="en"/>
          </a:p>
        </p:txBody>
      </p:sp>
      <p:sp>
        <p:nvSpPr>
          <p:cNvPr id="5" name="Rectángulo 4"/>
          <p:cNvSpPr/>
          <p:nvPr/>
        </p:nvSpPr>
        <p:spPr>
          <a:xfrm>
            <a:off x="0" y="4527787"/>
            <a:ext cx="9144000" cy="461665"/>
          </a:xfrm>
          <a:prstGeom prst="rect">
            <a:avLst/>
          </a:prstGeom>
        </p:spPr>
        <p:txBody>
          <a:bodyPr wrap="square">
            <a:spAutoFit/>
          </a:bodyPr>
          <a:lstStyle/>
          <a:p>
            <a:r>
              <a:rPr lang="en-US" sz="1200">
                <a:solidFill>
                  <a:srgbClr val="222222"/>
                </a:solidFill>
                <a:latin typeface="Arial" panose="020B0604020202020204" pitchFamily="34" charset="0"/>
              </a:rPr>
              <a:t>Vieira, C., Parsons, P., &amp; Byrd, V. </a:t>
            </a:r>
            <a:r>
              <a:rPr lang="en-US" sz="1200" dirty="0">
                <a:solidFill>
                  <a:srgbClr val="222222"/>
                </a:solidFill>
                <a:latin typeface="Arial" panose="020B0604020202020204" pitchFamily="34" charset="0"/>
              </a:rPr>
              <a:t>(2018). Visual learning analytics of educational data: A systematic literature review and research agenda. </a:t>
            </a:r>
            <a:r>
              <a:rPr lang="en-US" sz="1200" i="1" dirty="0">
                <a:solidFill>
                  <a:srgbClr val="222222"/>
                </a:solidFill>
                <a:latin typeface="Arial" panose="020B0604020202020204" pitchFamily="34" charset="0"/>
              </a:rPr>
              <a:t>Computers &amp; Education</a:t>
            </a:r>
            <a:r>
              <a:rPr lang="en-US" sz="1200" dirty="0">
                <a:solidFill>
                  <a:srgbClr val="222222"/>
                </a:solidFill>
                <a:latin typeface="Arial" panose="020B0604020202020204" pitchFamily="34" charset="0"/>
              </a:rPr>
              <a:t>, </a:t>
            </a:r>
            <a:r>
              <a:rPr lang="en-US" sz="1200" i="1" dirty="0">
                <a:solidFill>
                  <a:srgbClr val="222222"/>
                </a:solidFill>
                <a:latin typeface="Arial" panose="020B0604020202020204" pitchFamily="34" charset="0"/>
              </a:rPr>
              <a:t>122</a:t>
            </a:r>
            <a:r>
              <a:rPr lang="en-US" sz="1200" dirty="0">
                <a:solidFill>
                  <a:srgbClr val="222222"/>
                </a:solidFill>
                <a:latin typeface="Arial" panose="020B0604020202020204" pitchFamily="34" charset="0"/>
              </a:rPr>
              <a:t>, 119-135.</a:t>
            </a:r>
            <a:endParaRPr lang="es-CO" sz="1200" dirty="0"/>
          </a:p>
        </p:txBody>
      </p:sp>
      <p:sp>
        <p:nvSpPr>
          <p:cNvPr id="6" name="Rectangle 5">
            <a:extLst>
              <a:ext uri="{FF2B5EF4-FFF2-40B4-BE49-F238E27FC236}">
                <a16:creationId xmlns:a16="http://schemas.microsoft.com/office/drawing/2014/main" id="{167C2632-DA5A-4D3F-8805-6101FF3F528E}"/>
              </a:ext>
            </a:extLst>
          </p:cNvPr>
          <p:cNvSpPr/>
          <p:nvPr/>
        </p:nvSpPr>
        <p:spPr>
          <a:xfrm>
            <a:off x="437465" y="3263874"/>
            <a:ext cx="8394835" cy="954107"/>
          </a:xfrm>
          <a:prstGeom prst="rect">
            <a:avLst/>
          </a:prstGeom>
        </p:spPr>
        <p:txBody>
          <a:bodyPr wrap="square">
            <a:spAutoFit/>
          </a:bodyPr>
          <a:lstStyle/>
          <a:p>
            <a:r>
              <a:rPr lang="en-US" sz="2800" dirty="0">
                <a:solidFill>
                  <a:schemeClr val="tx1"/>
                </a:solidFill>
              </a:rPr>
              <a:t>Hypothesis: </a:t>
            </a:r>
            <a:r>
              <a:rPr lang="en-US" sz="2800" dirty="0" err="1">
                <a:solidFill>
                  <a:schemeClr val="tx1"/>
                </a:solidFill>
              </a:rPr>
              <a:t>InfoVis</a:t>
            </a:r>
            <a:r>
              <a:rPr lang="en-US" sz="2800" dirty="0">
                <a:solidFill>
                  <a:schemeClr val="tx1"/>
                </a:solidFill>
              </a:rPr>
              <a:t> experts and Education experts working separately.  </a:t>
            </a:r>
            <a:endParaRPr lang="es-CO" sz="2800" dirty="0">
              <a:solidFill>
                <a:schemeClr val="tx1"/>
              </a:solidFill>
            </a:endParaRPr>
          </a:p>
        </p:txBody>
      </p:sp>
    </p:spTree>
    <p:extLst>
      <p:ext uri="{BB962C8B-B14F-4D97-AF65-F5344CB8AC3E}">
        <p14:creationId xmlns:p14="http://schemas.microsoft.com/office/powerpoint/2010/main" val="28657801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Literature</a:t>
            </a:r>
            <a:r>
              <a:rPr lang="es-MX" dirty="0"/>
              <a:t> </a:t>
            </a:r>
            <a:r>
              <a:rPr lang="es-MX" dirty="0" err="1"/>
              <a:t>Review</a:t>
            </a:r>
            <a:endParaRPr lang="es-CO" dirty="0"/>
          </a:p>
        </p:txBody>
      </p:sp>
      <p:sp>
        <p:nvSpPr>
          <p:cNvPr id="3" name="Marcador de texto 2"/>
          <p:cNvSpPr>
            <a:spLocks noGrp="1"/>
          </p:cNvSpPr>
          <p:nvPr>
            <p:ph type="body" idx="1"/>
          </p:nvPr>
        </p:nvSpPr>
        <p:spPr/>
        <p:txBody>
          <a:bodyPr/>
          <a:lstStyle/>
          <a:p>
            <a:r>
              <a:rPr lang="es-MX" sz="2400" b="1" dirty="0" err="1"/>
              <a:t>Traditional</a:t>
            </a:r>
            <a:r>
              <a:rPr lang="es-MX" sz="2400" b="1" dirty="0"/>
              <a:t> </a:t>
            </a:r>
            <a:r>
              <a:rPr lang="es-MX" sz="2400" b="1" dirty="0" err="1"/>
              <a:t>Approach</a:t>
            </a:r>
            <a:r>
              <a:rPr lang="es-MX" sz="2400" b="1" dirty="0"/>
              <a:t>:</a:t>
            </a:r>
          </a:p>
        </p:txBody>
      </p:sp>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11</a:t>
            </a:fld>
            <a:endParaRPr lang="en"/>
          </a:p>
        </p:txBody>
      </p:sp>
      <p:pic>
        <p:nvPicPr>
          <p:cNvPr id="6" name="Imagen 5"/>
          <p:cNvPicPr>
            <a:picLocks noChangeAspect="1"/>
          </p:cNvPicPr>
          <p:nvPr/>
        </p:nvPicPr>
        <p:blipFill rotWithShape="1">
          <a:blip r:embed="rId2"/>
          <a:srcRect b="3284"/>
          <a:stretch/>
        </p:blipFill>
        <p:spPr>
          <a:xfrm>
            <a:off x="557040" y="1700980"/>
            <a:ext cx="8029920" cy="2782990"/>
          </a:xfrm>
          <a:prstGeom prst="rect">
            <a:avLst/>
          </a:prstGeom>
        </p:spPr>
      </p:pic>
    </p:spTree>
    <p:extLst>
      <p:ext uri="{BB962C8B-B14F-4D97-AF65-F5344CB8AC3E}">
        <p14:creationId xmlns:p14="http://schemas.microsoft.com/office/powerpoint/2010/main" val="40132633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VISUAL LEARNING ANALYTICS</a:t>
            </a:r>
            <a:endParaRPr lang="es-CO" dirty="0"/>
          </a:p>
        </p:txBody>
      </p:sp>
      <p:sp>
        <p:nvSpPr>
          <p:cNvPr id="3" name="Marcador de texto 2"/>
          <p:cNvSpPr>
            <a:spLocks noGrp="1"/>
          </p:cNvSpPr>
          <p:nvPr>
            <p:ph type="body" idx="1"/>
          </p:nvPr>
        </p:nvSpPr>
        <p:spPr/>
        <p:txBody>
          <a:bodyPr/>
          <a:lstStyle/>
          <a:p>
            <a:endParaRPr lang="es-CO" dirty="0"/>
          </a:p>
        </p:txBody>
      </p:sp>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12</a:t>
            </a:fld>
            <a:endParaRPr lang="en"/>
          </a:p>
        </p:txBody>
      </p:sp>
      <p:graphicFrame>
        <p:nvGraphicFramePr>
          <p:cNvPr id="6" name="Tabla 5"/>
          <p:cNvGraphicFramePr>
            <a:graphicFrameLocks noGrp="1"/>
          </p:cNvGraphicFramePr>
          <p:nvPr>
            <p:extLst>
              <p:ext uri="{D42A27DB-BD31-4B8C-83A1-F6EECF244321}">
                <p14:modId xmlns:p14="http://schemas.microsoft.com/office/powerpoint/2010/main" val="1266897610"/>
              </p:ext>
            </p:extLst>
          </p:nvPr>
        </p:nvGraphicFramePr>
        <p:xfrm>
          <a:off x="1" y="1017727"/>
          <a:ext cx="9143998" cy="4096419"/>
        </p:xfrm>
        <a:graphic>
          <a:graphicData uri="http://schemas.openxmlformats.org/drawingml/2006/table">
            <a:tbl>
              <a:tblPr firstRow="1" bandRow="1">
                <a:tableStyleId>{5C22544A-7EE6-4342-B048-85BDC9FD1C3A}</a:tableStyleId>
              </a:tblPr>
              <a:tblGrid>
                <a:gridCol w="1808566">
                  <a:extLst>
                    <a:ext uri="{9D8B030D-6E8A-4147-A177-3AD203B41FA5}">
                      <a16:colId xmlns:a16="http://schemas.microsoft.com/office/drawing/2014/main" val="1063197677"/>
                    </a:ext>
                  </a:extLst>
                </a:gridCol>
                <a:gridCol w="2847516">
                  <a:extLst>
                    <a:ext uri="{9D8B030D-6E8A-4147-A177-3AD203B41FA5}">
                      <a16:colId xmlns:a16="http://schemas.microsoft.com/office/drawing/2014/main" val="101455682"/>
                    </a:ext>
                  </a:extLst>
                </a:gridCol>
                <a:gridCol w="557048">
                  <a:extLst>
                    <a:ext uri="{9D8B030D-6E8A-4147-A177-3AD203B41FA5}">
                      <a16:colId xmlns:a16="http://schemas.microsoft.com/office/drawing/2014/main" val="294586814"/>
                    </a:ext>
                  </a:extLst>
                </a:gridCol>
                <a:gridCol w="3930868">
                  <a:extLst>
                    <a:ext uri="{9D8B030D-6E8A-4147-A177-3AD203B41FA5}">
                      <a16:colId xmlns:a16="http://schemas.microsoft.com/office/drawing/2014/main" val="4081884670"/>
                    </a:ext>
                  </a:extLst>
                </a:gridCol>
              </a:tblGrid>
              <a:tr h="493440">
                <a:tc>
                  <a:txBody>
                    <a:bodyPr/>
                    <a:lstStyle/>
                    <a:p>
                      <a:pPr algn="ctr"/>
                      <a:r>
                        <a:rPr lang="es-CO" dirty="0" err="1"/>
                        <a:t>Criteria</a:t>
                      </a:r>
                      <a:endParaRPr lang="es-CO" dirty="0"/>
                    </a:p>
                  </a:txBody>
                  <a:tcPr anchor="ctr"/>
                </a:tc>
                <a:tc>
                  <a:txBody>
                    <a:bodyPr/>
                    <a:lstStyle/>
                    <a:p>
                      <a:pPr algn="ctr"/>
                      <a:r>
                        <a:rPr lang="es-CO" dirty="0"/>
                        <a:t>1-2</a:t>
                      </a:r>
                    </a:p>
                  </a:txBody>
                  <a:tcPr anchor="ctr"/>
                </a:tc>
                <a:tc>
                  <a:txBody>
                    <a:bodyPr/>
                    <a:lstStyle/>
                    <a:p>
                      <a:pPr algn="ctr"/>
                      <a:r>
                        <a:rPr lang="es-CO" dirty="0"/>
                        <a:t>…</a:t>
                      </a:r>
                    </a:p>
                  </a:txBody>
                  <a:tcPr anchor="ctr"/>
                </a:tc>
                <a:tc>
                  <a:txBody>
                    <a:bodyPr/>
                    <a:lstStyle/>
                    <a:p>
                      <a:pPr algn="ctr"/>
                      <a:r>
                        <a:rPr lang="es-CO" dirty="0"/>
                        <a:t>9-10</a:t>
                      </a:r>
                    </a:p>
                  </a:txBody>
                  <a:tcPr anchor="ctr"/>
                </a:tc>
                <a:extLst>
                  <a:ext uri="{0D108BD9-81ED-4DB2-BD59-A6C34878D82A}">
                    <a16:rowId xmlns:a16="http://schemas.microsoft.com/office/drawing/2014/main" val="3780524175"/>
                  </a:ext>
                </a:extLst>
              </a:tr>
              <a:tr h="1011316">
                <a:tc>
                  <a:txBody>
                    <a:bodyPr/>
                    <a:lstStyle/>
                    <a:p>
                      <a:r>
                        <a:rPr lang="en-US" b="1" dirty="0"/>
                        <a:t>Connection with Visualization Background (CVB)</a:t>
                      </a:r>
                    </a:p>
                  </a:txBody>
                  <a:tcPr anchor="ctr"/>
                </a:tc>
                <a:tc>
                  <a:txBody>
                    <a:bodyPr/>
                    <a:lstStyle/>
                    <a:p>
                      <a:r>
                        <a:rPr lang="en-US" sz="1400" dirty="0"/>
                        <a:t>The paper does not mention any visualization theory, guidelines, or principles</a:t>
                      </a:r>
                      <a:endParaRPr lang="es-CO" sz="1400" dirty="0"/>
                    </a:p>
                  </a:txBody>
                  <a:tcPr/>
                </a:tc>
                <a:tc>
                  <a:txBody>
                    <a:bodyPr/>
                    <a:lstStyle/>
                    <a:p>
                      <a:endParaRPr lang="es-CO" sz="1400" dirty="0"/>
                    </a:p>
                  </a:txBody>
                  <a:tcPr/>
                </a:tc>
                <a:tc>
                  <a:txBody>
                    <a:bodyPr/>
                    <a:lstStyle/>
                    <a:p>
                      <a:r>
                        <a:rPr lang="en-US" sz="1400" dirty="0"/>
                        <a:t>The paper critically analyzes the relevant literature in visualization and makes an informed decision for the proposed tool and discusses the findings using existing literature in visualization</a:t>
                      </a:r>
                      <a:endParaRPr lang="es-CO" sz="1400" dirty="0"/>
                    </a:p>
                  </a:txBody>
                  <a:tcPr/>
                </a:tc>
                <a:extLst>
                  <a:ext uri="{0D108BD9-81ED-4DB2-BD59-A6C34878D82A}">
                    <a16:rowId xmlns:a16="http://schemas.microsoft.com/office/drawing/2014/main" val="2902636959"/>
                  </a:ext>
                </a:extLst>
              </a:tr>
              <a:tr h="1030014">
                <a:tc>
                  <a:txBody>
                    <a:bodyPr/>
                    <a:lstStyle/>
                    <a:p>
                      <a:r>
                        <a:rPr lang="en-US" b="1" dirty="0"/>
                        <a:t>Connection with Educational Theory (CET)</a:t>
                      </a:r>
                    </a:p>
                  </a:txBody>
                  <a:tcPr anchor="ctr"/>
                </a:tc>
                <a:tc>
                  <a:txBody>
                    <a:bodyPr/>
                    <a:lstStyle/>
                    <a:p>
                      <a:r>
                        <a:rPr lang="en-US" sz="1400" dirty="0"/>
                        <a:t>The paper does not mention any educational theory</a:t>
                      </a:r>
                      <a:endParaRPr lang="es-CO" sz="1400" dirty="0"/>
                    </a:p>
                  </a:txBody>
                  <a:tcPr/>
                </a:tc>
                <a:tc>
                  <a:txBody>
                    <a:bodyPr/>
                    <a:lstStyle/>
                    <a:p>
                      <a:endParaRPr lang="es-CO" sz="1400" dirty="0"/>
                    </a:p>
                  </a:txBody>
                  <a:tcPr/>
                </a:tc>
                <a:tc>
                  <a:txBody>
                    <a:bodyPr/>
                    <a:lstStyle/>
                    <a:p>
                      <a:r>
                        <a:rPr lang="en-US" sz="1400" dirty="0"/>
                        <a:t>The paper engages in critical analysis of educational theory and informs the design of the visualization using an educational theory and discusses the results of the work under the lens of this theory</a:t>
                      </a:r>
                      <a:endParaRPr lang="es-CO" sz="1400" dirty="0"/>
                    </a:p>
                  </a:txBody>
                  <a:tcPr/>
                </a:tc>
                <a:extLst>
                  <a:ext uri="{0D108BD9-81ED-4DB2-BD59-A6C34878D82A}">
                    <a16:rowId xmlns:a16="http://schemas.microsoft.com/office/drawing/2014/main" val="3105839705"/>
                  </a:ext>
                </a:extLst>
              </a:tr>
              <a:tr h="12864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b="1" dirty="0" err="1"/>
                        <a:t>Sophistication</a:t>
                      </a:r>
                      <a:r>
                        <a:rPr lang="es-CO" b="1" dirty="0"/>
                        <a:t> of </a:t>
                      </a:r>
                      <a:r>
                        <a:rPr lang="es-CO" b="1" dirty="0" err="1"/>
                        <a:t>Visualization</a:t>
                      </a:r>
                      <a:r>
                        <a:rPr lang="es-CO" b="1" dirty="0"/>
                        <a:t> (</a:t>
                      </a:r>
                      <a:r>
                        <a:rPr lang="es-CO" b="1" dirty="0" err="1"/>
                        <a:t>SoV</a:t>
                      </a:r>
                      <a:r>
                        <a:rPr lang="es-CO" b="1" dirty="0"/>
                        <a:t>)</a:t>
                      </a:r>
                    </a:p>
                  </a:txBody>
                  <a:tcPr anchor="ctr"/>
                </a:tc>
                <a:tc>
                  <a:txBody>
                    <a:bodyPr/>
                    <a:lstStyle/>
                    <a:p>
                      <a:r>
                        <a:rPr lang="en-US" sz="1200" dirty="0"/>
                        <a:t>None of these elements is present:</a:t>
                      </a:r>
                    </a:p>
                    <a:p>
                      <a:pPr marL="342900" indent="-342900">
                        <a:buAutoNum type="alphaLcParenBoth"/>
                      </a:pPr>
                      <a:r>
                        <a:rPr lang="es-CO" sz="1200" dirty="0" err="1"/>
                        <a:t>Multiple</a:t>
                      </a:r>
                      <a:r>
                        <a:rPr lang="es-CO" sz="1200" dirty="0"/>
                        <a:t> </a:t>
                      </a:r>
                      <a:r>
                        <a:rPr lang="es-CO" sz="1200" dirty="0" err="1"/>
                        <a:t>visualizations</a:t>
                      </a:r>
                      <a:r>
                        <a:rPr lang="es-CO" sz="1200" dirty="0"/>
                        <a:t>;</a:t>
                      </a:r>
                    </a:p>
                    <a:p>
                      <a:pPr marL="342900" indent="-342900">
                        <a:buAutoNum type="alphaLcParenBoth"/>
                      </a:pPr>
                      <a:r>
                        <a:rPr lang="es-CO" sz="1200" dirty="0" err="1"/>
                        <a:t>Connected</a:t>
                      </a:r>
                      <a:r>
                        <a:rPr lang="es-CO" sz="1200" dirty="0"/>
                        <a:t> </a:t>
                      </a:r>
                      <a:r>
                        <a:rPr lang="es-CO" sz="1200" dirty="0" err="1"/>
                        <a:t>visualizations</a:t>
                      </a:r>
                      <a:r>
                        <a:rPr lang="es-CO" sz="1200" dirty="0"/>
                        <a:t>;</a:t>
                      </a:r>
                    </a:p>
                    <a:p>
                      <a:pPr marL="342900" indent="-342900">
                        <a:buAutoNum type="alphaLcParenBoth"/>
                      </a:pPr>
                      <a:r>
                        <a:rPr lang="es-CO" sz="1200" dirty="0" err="1"/>
                        <a:t>Visualizing</a:t>
                      </a:r>
                      <a:r>
                        <a:rPr lang="es-CO" sz="1200" dirty="0"/>
                        <a:t> data at </a:t>
                      </a:r>
                      <a:r>
                        <a:rPr lang="es-CO" sz="1200" dirty="0" err="1"/>
                        <a:t>multiple</a:t>
                      </a:r>
                      <a:r>
                        <a:rPr lang="es-CO" sz="1200" dirty="0"/>
                        <a:t> </a:t>
                      </a:r>
                      <a:r>
                        <a:rPr lang="es-CO" sz="1200" dirty="0" err="1"/>
                        <a:t>levels</a:t>
                      </a:r>
                      <a:r>
                        <a:rPr lang="es-CO" sz="1200" dirty="0"/>
                        <a:t>;</a:t>
                      </a:r>
                    </a:p>
                    <a:p>
                      <a:pPr marL="342900" indent="-342900">
                        <a:buAutoNum type="alphaLcParenBoth"/>
                      </a:pPr>
                      <a:r>
                        <a:rPr lang="es-CO" sz="1200" dirty="0" err="1"/>
                        <a:t>Interactive</a:t>
                      </a:r>
                      <a:r>
                        <a:rPr lang="es-CO" sz="1200" baseline="0" dirty="0"/>
                        <a:t> </a:t>
                      </a:r>
                      <a:r>
                        <a:rPr lang="es-CO" sz="1200" baseline="0" dirty="0" err="1"/>
                        <a:t>Visualization</a:t>
                      </a:r>
                      <a:endParaRPr lang="es-CO" sz="1200" baseline="0" dirty="0"/>
                    </a:p>
                    <a:p>
                      <a:pPr marL="342900" indent="-342900">
                        <a:buAutoNum type="alphaLcParenBoth"/>
                      </a:pPr>
                      <a:r>
                        <a:rPr lang="es-CO" sz="1200" baseline="0" dirty="0"/>
                        <a:t>Novel </a:t>
                      </a:r>
                      <a:r>
                        <a:rPr lang="es-CO" sz="1200" baseline="0" dirty="0" err="1"/>
                        <a:t>Visualization</a:t>
                      </a:r>
                      <a:endParaRPr lang="es-CO" sz="1200" dirty="0"/>
                    </a:p>
                  </a:txBody>
                  <a:tcPr/>
                </a:tc>
                <a:tc>
                  <a:txBody>
                    <a:bodyPr/>
                    <a:lstStyle/>
                    <a:p>
                      <a:endParaRPr lang="es-CO" sz="1200" dirty="0"/>
                    </a:p>
                  </a:txBody>
                  <a:tcPr/>
                </a:tc>
                <a:tc>
                  <a:txBody>
                    <a:bodyPr/>
                    <a:lstStyle/>
                    <a:p>
                      <a:r>
                        <a:rPr lang="es-CO" sz="1200" dirty="0" err="1"/>
                        <a:t>All</a:t>
                      </a:r>
                      <a:r>
                        <a:rPr lang="es-CO" sz="1200" baseline="0" dirty="0"/>
                        <a:t> </a:t>
                      </a:r>
                      <a:r>
                        <a:rPr lang="es-CO" sz="1200" baseline="0" dirty="0" err="1"/>
                        <a:t>these</a:t>
                      </a:r>
                      <a:r>
                        <a:rPr lang="es-CO" sz="1200" baseline="0" dirty="0"/>
                        <a:t> </a:t>
                      </a:r>
                      <a:r>
                        <a:rPr lang="en-US" sz="1200" dirty="0"/>
                        <a:t>elements are present:</a:t>
                      </a:r>
                    </a:p>
                    <a:p>
                      <a:pPr marL="342900" indent="-342900">
                        <a:buAutoNum type="alphaLcParenBoth"/>
                      </a:pPr>
                      <a:r>
                        <a:rPr lang="es-CO" sz="1200" dirty="0" err="1"/>
                        <a:t>Multiple</a:t>
                      </a:r>
                      <a:r>
                        <a:rPr lang="es-CO" sz="1200" dirty="0"/>
                        <a:t> </a:t>
                      </a:r>
                      <a:r>
                        <a:rPr lang="es-CO" sz="1200" dirty="0" err="1"/>
                        <a:t>visualizations</a:t>
                      </a:r>
                      <a:r>
                        <a:rPr lang="es-CO" sz="1200" dirty="0"/>
                        <a:t>;</a:t>
                      </a:r>
                    </a:p>
                    <a:p>
                      <a:pPr marL="342900" indent="-342900">
                        <a:buAutoNum type="alphaLcParenBoth"/>
                      </a:pPr>
                      <a:r>
                        <a:rPr lang="es-CO" sz="1200" dirty="0" err="1"/>
                        <a:t>Connected</a:t>
                      </a:r>
                      <a:r>
                        <a:rPr lang="es-CO" sz="1200" dirty="0"/>
                        <a:t> </a:t>
                      </a:r>
                      <a:r>
                        <a:rPr lang="es-CO" sz="1200" dirty="0" err="1"/>
                        <a:t>visualizations</a:t>
                      </a:r>
                      <a:r>
                        <a:rPr lang="es-CO" sz="1200" dirty="0"/>
                        <a:t>;</a:t>
                      </a:r>
                    </a:p>
                    <a:p>
                      <a:pPr marL="342900" indent="-342900">
                        <a:buAutoNum type="alphaLcParenBoth"/>
                      </a:pPr>
                      <a:r>
                        <a:rPr lang="es-CO" sz="1200" dirty="0" err="1"/>
                        <a:t>Visualizing</a:t>
                      </a:r>
                      <a:r>
                        <a:rPr lang="es-CO" sz="1200" dirty="0"/>
                        <a:t> data at </a:t>
                      </a:r>
                      <a:r>
                        <a:rPr lang="es-CO" sz="1200" dirty="0" err="1"/>
                        <a:t>multiple</a:t>
                      </a:r>
                      <a:r>
                        <a:rPr lang="es-CO" sz="1200" dirty="0"/>
                        <a:t> </a:t>
                      </a:r>
                      <a:r>
                        <a:rPr lang="es-CO" sz="1200" dirty="0" err="1"/>
                        <a:t>levels</a:t>
                      </a:r>
                      <a:r>
                        <a:rPr lang="es-CO" sz="1200" dirty="0"/>
                        <a:t>;</a:t>
                      </a:r>
                    </a:p>
                    <a:p>
                      <a:pPr marL="342900" indent="-342900">
                        <a:buAutoNum type="alphaLcParenBoth"/>
                      </a:pPr>
                      <a:r>
                        <a:rPr lang="es-CO" sz="1200" dirty="0" err="1"/>
                        <a:t>Interactive</a:t>
                      </a:r>
                      <a:r>
                        <a:rPr lang="es-CO" sz="1200" baseline="0" dirty="0"/>
                        <a:t> </a:t>
                      </a:r>
                      <a:r>
                        <a:rPr lang="es-CO" sz="1200" baseline="0" dirty="0" err="1"/>
                        <a:t>Visualization</a:t>
                      </a:r>
                      <a:endParaRPr lang="es-CO" sz="1200" baseline="0" dirty="0"/>
                    </a:p>
                    <a:p>
                      <a:pPr marL="342900" indent="-342900">
                        <a:buAutoNum type="alphaLcParenBoth"/>
                      </a:pPr>
                      <a:r>
                        <a:rPr lang="es-CO" sz="1200" baseline="0" dirty="0"/>
                        <a:t>Novel </a:t>
                      </a:r>
                      <a:r>
                        <a:rPr lang="es-CO" sz="1200" baseline="0" dirty="0" err="1"/>
                        <a:t>Visualization</a:t>
                      </a:r>
                      <a:endParaRPr lang="es-CO" sz="1200" dirty="0"/>
                    </a:p>
                  </a:txBody>
                  <a:tcPr/>
                </a:tc>
                <a:extLst>
                  <a:ext uri="{0D108BD9-81ED-4DB2-BD59-A6C34878D82A}">
                    <a16:rowId xmlns:a16="http://schemas.microsoft.com/office/drawing/2014/main" val="2934165881"/>
                  </a:ext>
                </a:extLst>
              </a:tr>
            </a:tbl>
          </a:graphicData>
        </a:graphic>
      </p:graphicFrame>
      <p:sp>
        <p:nvSpPr>
          <p:cNvPr id="5" name="Rectángulo 4"/>
          <p:cNvSpPr/>
          <p:nvPr/>
        </p:nvSpPr>
        <p:spPr>
          <a:xfrm>
            <a:off x="0" y="2624866"/>
            <a:ext cx="9144000" cy="25186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18273880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VISUAL LEARNING ANALYTICS</a:t>
            </a:r>
            <a:endParaRPr lang="es-CO" dirty="0"/>
          </a:p>
        </p:txBody>
      </p:sp>
      <p:sp>
        <p:nvSpPr>
          <p:cNvPr id="3" name="Marcador de texto 2"/>
          <p:cNvSpPr>
            <a:spLocks noGrp="1"/>
          </p:cNvSpPr>
          <p:nvPr>
            <p:ph type="body" idx="1"/>
          </p:nvPr>
        </p:nvSpPr>
        <p:spPr/>
        <p:txBody>
          <a:bodyPr/>
          <a:lstStyle/>
          <a:p>
            <a:endParaRPr lang="es-CO" dirty="0"/>
          </a:p>
        </p:txBody>
      </p:sp>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13</a:t>
            </a:fld>
            <a:endParaRPr lang="en"/>
          </a:p>
        </p:txBody>
      </p:sp>
      <p:graphicFrame>
        <p:nvGraphicFramePr>
          <p:cNvPr id="6" name="Tabla 5"/>
          <p:cNvGraphicFramePr>
            <a:graphicFrameLocks noGrp="1"/>
          </p:cNvGraphicFramePr>
          <p:nvPr>
            <p:extLst/>
          </p:nvPr>
        </p:nvGraphicFramePr>
        <p:xfrm>
          <a:off x="1" y="1017727"/>
          <a:ext cx="9143998" cy="4096419"/>
        </p:xfrm>
        <a:graphic>
          <a:graphicData uri="http://schemas.openxmlformats.org/drawingml/2006/table">
            <a:tbl>
              <a:tblPr firstRow="1" bandRow="1">
                <a:tableStyleId>{5C22544A-7EE6-4342-B048-85BDC9FD1C3A}</a:tableStyleId>
              </a:tblPr>
              <a:tblGrid>
                <a:gridCol w="1808566">
                  <a:extLst>
                    <a:ext uri="{9D8B030D-6E8A-4147-A177-3AD203B41FA5}">
                      <a16:colId xmlns:a16="http://schemas.microsoft.com/office/drawing/2014/main" val="1063197677"/>
                    </a:ext>
                  </a:extLst>
                </a:gridCol>
                <a:gridCol w="2847516">
                  <a:extLst>
                    <a:ext uri="{9D8B030D-6E8A-4147-A177-3AD203B41FA5}">
                      <a16:colId xmlns:a16="http://schemas.microsoft.com/office/drawing/2014/main" val="101455682"/>
                    </a:ext>
                  </a:extLst>
                </a:gridCol>
                <a:gridCol w="557048">
                  <a:extLst>
                    <a:ext uri="{9D8B030D-6E8A-4147-A177-3AD203B41FA5}">
                      <a16:colId xmlns:a16="http://schemas.microsoft.com/office/drawing/2014/main" val="294586814"/>
                    </a:ext>
                  </a:extLst>
                </a:gridCol>
                <a:gridCol w="3930868">
                  <a:extLst>
                    <a:ext uri="{9D8B030D-6E8A-4147-A177-3AD203B41FA5}">
                      <a16:colId xmlns:a16="http://schemas.microsoft.com/office/drawing/2014/main" val="4081884670"/>
                    </a:ext>
                  </a:extLst>
                </a:gridCol>
              </a:tblGrid>
              <a:tr h="493440">
                <a:tc>
                  <a:txBody>
                    <a:bodyPr/>
                    <a:lstStyle/>
                    <a:p>
                      <a:pPr algn="ctr"/>
                      <a:r>
                        <a:rPr lang="es-CO" dirty="0" err="1"/>
                        <a:t>Criteria</a:t>
                      </a:r>
                      <a:endParaRPr lang="es-CO" dirty="0"/>
                    </a:p>
                  </a:txBody>
                  <a:tcPr anchor="ctr"/>
                </a:tc>
                <a:tc>
                  <a:txBody>
                    <a:bodyPr/>
                    <a:lstStyle/>
                    <a:p>
                      <a:pPr algn="ctr"/>
                      <a:r>
                        <a:rPr lang="es-CO" dirty="0"/>
                        <a:t>1-2</a:t>
                      </a:r>
                    </a:p>
                  </a:txBody>
                  <a:tcPr anchor="ctr"/>
                </a:tc>
                <a:tc>
                  <a:txBody>
                    <a:bodyPr/>
                    <a:lstStyle/>
                    <a:p>
                      <a:pPr algn="ctr"/>
                      <a:r>
                        <a:rPr lang="es-CO" dirty="0"/>
                        <a:t>…</a:t>
                      </a:r>
                    </a:p>
                  </a:txBody>
                  <a:tcPr anchor="ctr"/>
                </a:tc>
                <a:tc>
                  <a:txBody>
                    <a:bodyPr/>
                    <a:lstStyle/>
                    <a:p>
                      <a:pPr algn="ctr"/>
                      <a:r>
                        <a:rPr lang="es-CO" dirty="0"/>
                        <a:t>9-10</a:t>
                      </a:r>
                    </a:p>
                  </a:txBody>
                  <a:tcPr anchor="ctr"/>
                </a:tc>
                <a:extLst>
                  <a:ext uri="{0D108BD9-81ED-4DB2-BD59-A6C34878D82A}">
                    <a16:rowId xmlns:a16="http://schemas.microsoft.com/office/drawing/2014/main" val="3780524175"/>
                  </a:ext>
                </a:extLst>
              </a:tr>
              <a:tr h="1011316">
                <a:tc>
                  <a:txBody>
                    <a:bodyPr/>
                    <a:lstStyle/>
                    <a:p>
                      <a:r>
                        <a:rPr lang="en-US" b="1" dirty="0"/>
                        <a:t>Connection with Visualization Background (CVB)</a:t>
                      </a:r>
                    </a:p>
                  </a:txBody>
                  <a:tcPr anchor="ctr"/>
                </a:tc>
                <a:tc>
                  <a:txBody>
                    <a:bodyPr/>
                    <a:lstStyle/>
                    <a:p>
                      <a:r>
                        <a:rPr lang="en-US" sz="1400" dirty="0"/>
                        <a:t>The paper does not mention any visualization theory, guidelines, or principles</a:t>
                      </a:r>
                      <a:endParaRPr lang="es-CO" sz="1400" dirty="0"/>
                    </a:p>
                  </a:txBody>
                  <a:tcPr/>
                </a:tc>
                <a:tc>
                  <a:txBody>
                    <a:bodyPr/>
                    <a:lstStyle/>
                    <a:p>
                      <a:endParaRPr lang="es-CO" sz="1400" dirty="0"/>
                    </a:p>
                  </a:txBody>
                  <a:tcPr/>
                </a:tc>
                <a:tc>
                  <a:txBody>
                    <a:bodyPr/>
                    <a:lstStyle/>
                    <a:p>
                      <a:r>
                        <a:rPr lang="en-US" sz="1400" dirty="0"/>
                        <a:t>The paper critically analyzes the relevant literature in visualization and makes an informed decision for the proposed tool and discusses the findings using existing literature in visualization</a:t>
                      </a:r>
                      <a:endParaRPr lang="es-CO" sz="1400" dirty="0"/>
                    </a:p>
                  </a:txBody>
                  <a:tcPr/>
                </a:tc>
                <a:extLst>
                  <a:ext uri="{0D108BD9-81ED-4DB2-BD59-A6C34878D82A}">
                    <a16:rowId xmlns:a16="http://schemas.microsoft.com/office/drawing/2014/main" val="2902636959"/>
                  </a:ext>
                </a:extLst>
              </a:tr>
              <a:tr h="1030014">
                <a:tc>
                  <a:txBody>
                    <a:bodyPr/>
                    <a:lstStyle/>
                    <a:p>
                      <a:r>
                        <a:rPr lang="en-US" b="1" dirty="0"/>
                        <a:t>Connection with Educational Theory (CET)</a:t>
                      </a:r>
                    </a:p>
                  </a:txBody>
                  <a:tcPr anchor="ctr"/>
                </a:tc>
                <a:tc>
                  <a:txBody>
                    <a:bodyPr/>
                    <a:lstStyle/>
                    <a:p>
                      <a:r>
                        <a:rPr lang="en-US" sz="1400" dirty="0"/>
                        <a:t>The paper does not mention any educational theory</a:t>
                      </a:r>
                      <a:endParaRPr lang="es-CO" sz="1400" dirty="0"/>
                    </a:p>
                  </a:txBody>
                  <a:tcPr/>
                </a:tc>
                <a:tc>
                  <a:txBody>
                    <a:bodyPr/>
                    <a:lstStyle/>
                    <a:p>
                      <a:endParaRPr lang="es-CO" sz="1400" dirty="0"/>
                    </a:p>
                  </a:txBody>
                  <a:tcPr/>
                </a:tc>
                <a:tc>
                  <a:txBody>
                    <a:bodyPr/>
                    <a:lstStyle/>
                    <a:p>
                      <a:r>
                        <a:rPr lang="en-US" sz="1400" dirty="0"/>
                        <a:t>The paper engages in critical analysis of educational theory and informs the design of the visualization using an educational theory and discusses the results of the work under the lens of this theory</a:t>
                      </a:r>
                      <a:endParaRPr lang="es-CO" sz="1400" dirty="0"/>
                    </a:p>
                  </a:txBody>
                  <a:tcPr/>
                </a:tc>
                <a:extLst>
                  <a:ext uri="{0D108BD9-81ED-4DB2-BD59-A6C34878D82A}">
                    <a16:rowId xmlns:a16="http://schemas.microsoft.com/office/drawing/2014/main" val="3105839705"/>
                  </a:ext>
                </a:extLst>
              </a:tr>
              <a:tr h="12864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b="1" dirty="0" err="1"/>
                        <a:t>Sophistication</a:t>
                      </a:r>
                      <a:r>
                        <a:rPr lang="es-CO" b="1" dirty="0"/>
                        <a:t> of </a:t>
                      </a:r>
                      <a:r>
                        <a:rPr lang="es-CO" b="1" dirty="0" err="1"/>
                        <a:t>Visualization</a:t>
                      </a:r>
                      <a:r>
                        <a:rPr lang="es-CO" b="1" dirty="0"/>
                        <a:t> (</a:t>
                      </a:r>
                      <a:r>
                        <a:rPr lang="es-CO" b="1" dirty="0" err="1"/>
                        <a:t>SoV</a:t>
                      </a:r>
                      <a:r>
                        <a:rPr lang="es-CO" b="1" dirty="0"/>
                        <a:t>)</a:t>
                      </a:r>
                    </a:p>
                  </a:txBody>
                  <a:tcPr anchor="ctr"/>
                </a:tc>
                <a:tc>
                  <a:txBody>
                    <a:bodyPr/>
                    <a:lstStyle/>
                    <a:p>
                      <a:r>
                        <a:rPr lang="en-US" sz="1200" dirty="0"/>
                        <a:t>None of these elements is present:</a:t>
                      </a:r>
                    </a:p>
                    <a:p>
                      <a:pPr marL="342900" indent="-342900">
                        <a:buAutoNum type="alphaLcParenBoth"/>
                      </a:pPr>
                      <a:r>
                        <a:rPr lang="es-CO" sz="1200" dirty="0" err="1"/>
                        <a:t>Multiple</a:t>
                      </a:r>
                      <a:r>
                        <a:rPr lang="es-CO" sz="1200" dirty="0"/>
                        <a:t> </a:t>
                      </a:r>
                      <a:r>
                        <a:rPr lang="es-CO" sz="1200" dirty="0" err="1"/>
                        <a:t>visualizations</a:t>
                      </a:r>
                      <a:r>
                        <a:rPr lang="es-CO" sz="1200" dirty="0"/>
                        <a:t>;</a:t>
                      </a:r>
                    </a:p>
                    <a:p>
                      <a:pPr marL="342900" indent="-342900">
                        <a:buAutoNum type="alphaLcParenBoth"/>
                      </a:pPr>
                      <a:r>
                        <a:rPr lang="es-CO" sz="1200" dirty="0" err="1"/>
                        <a:t>Connected</a:t>
                      </a:r>
                      <a:r>
                        <a:rPr lang="es-CO" sz="1200" dirty="0"/>
                        <a:t> </a:t>
                      </a:r>
                      <a:r>
                        <a:rPr lang="es-CO" sz="1200" dirty="0" err="1"/>
                        <a:t>visualizations</a:t>
                      </a:r>
                      <a:r>
                        <a:rPr lang="es-CO" sz="1200" dirty="0"/>
                        <a:t>;</a:t>
                      </a:r>
                    </a:p>
                    <a:p>
                      <a:pPr marL="342900" indent="-342900">
                        <a:buAutoNum type="alphaLcParenBoth"/>
                      </a:pPr>
                      <a:r>
                        <a:rPr lang="es-CO" sz="1200" dirty="0" err="1"/>
                        <a:t>Visualizing</a:t>
                      </a:r>
                      <a:r>
                        <a:rPr lang="es-CO" sz="1200" dirty="0"/>
                        <a:t> data at </a:t>
                      </a:r>
                      <a:r>
                        <a:rPr lang="es-CO" sz="1200" dirty="0" err="1"/>
                        <a:t>multiple</a:t>
                      </a:r>
                      <a:r>
                        <a:rPr lang="es-CO" sz="1200" dirty="0"/>
                        <a:t> </a:t>
                      </a:r>
                      <a:r>
                        <a:rPr lang="es-CO" sz="1200" dirty="0" err="1"/>
                        <a:t>levels</a:t>
                      </a:r>
                      <a:r>
                        <a:rPr lang="es-CO" sz="1200" dirty="0"/>
                        <a:t>;</a:t>
                      </a:r>
                    </a:p>
                    <a:p>
                      <a:pPr marL="342900" indent="-342900">
                        <a:buAutoNum type="alphaLcParenBoth"/>
                      </a:pPr>
                      <a:r>
                        <a:rPr lang="es-CO" sz="1200" dirty="0" err="1"/>
                        <a:t>Interactive</a:t>
                      </a:r>
                      <a:r>
                        <a:rPr lang="es-CO" sz="1200" baseline="0" dirty="0"/>
                        <a:t> </a:t>
                      </a:r>
                      <a:r>
                        <a:rPr lang="es-CO" sz="1200" baseline="0" dirty="0" err="1"/>
                        <a:t>Visualization</a:t>
                      </a:r>
                      <a:endParaRPr lang="es-CO" sz="1200" baseline="0" dirty="0"/>
                    </a:p>
                    <a:p>
                      <a:pPr marL="342900" indent="-342900">
                        <a:buAutoNum type="alphaLcParenBoth"/>
                      </a:pPr>
                      <a:r>
                        <a:rPr lang="es-CO" sz="1200" baseline="0" dirty="0"/>
                        <a:t>Novel </a:t>
                      </a:r>
                      <a:r>
                        <a:rPr lang="es-CO" sz="1200" baseline="0" dirty="0" err="1"/>
                        <a:t>Visualization</a:t>
                      </a:r>
                      <a:endParaRPr lang="es-CO" sz="1200" dirty="0"/>
                    </a:p>
                  </a:txBody>
                  <a:tcPr/>
                </a:tc>
                <a:tc>
                  <a:txBody>
                    <a:bodyPr/>
                    <a:lstStyle/>
                    <a:p>
                      <a:endParaRPr lang="es-CO" sz="1200" dirty="0"/>
                    </a:p>
                  </a:txBody>
                  <a:tcPr/>
                </a:tc>
                <a:tc>
                  <a:txBody>
                    <a:bodyPr/>
                    <a:lstStyle/>
                    <a:p>
                      <a:r>
                        <a:rPr lang="es-CO" sz="1200" dirty="0" err="1"/>
                        <a:t>All</a:t>
                      </a:r>
                      <a:r>
                        <a:rPr lang="es-CO" sz="1200" baseline="0" dirty="0"/>
                        <a:t> </a:t>
                      </a:r>
                      <a:r>
                        <a:rPr lang="es-CO" sz="1200" baseline="0" dirty="0" err="1"/>
                        <a:t>these</a:t>
                      </a:r>
                      <a:r>
                        <a:rPr lang="es-CO" sz="1200" baseline="0" dirty="0"/>
                        <a:t> </a:t>
                      </a:r>
                      <a:r>
                        <a:rPr lang="en-US" sz="1200" dirty="0"/>
                        <a:t>elements are present:</a:t>
                      </a:r>
                    </a:p>
                    <a:p>
                      <a:pPr marL="342900" indent="-342900">
                        <a:buAutoNum type="alphaLcParenBoth"/>
                      </a:pPr>
                      <a:r>
                        <a:rPr lang="es-CO" sz="1200" dirty="0" err="1"/>
                        <a:t>Multiple</a:t>
                      </a:r>
                      <a:r>
                        <a:rPr lang="es-CO" sz="1200" dirty="0"/>
                        <a:t> </a:t>
                      </a:r>
                      <a:r>
                        <a:rPr lang="es-CO" sz="1200" dirty="0" err="1"/>
                        <a:t>visualizations</a:t>
                      </a:r>
                      <a:r>
                        <a:rPr lang="es-CO" sz="1200" dirty="0"/>
                        <a:t>;</a:t>
                      </a:r>
                    </a:p>
                    <a:p>
                      <a:pPr marL="342900" indent="-342900">
                        <a:buAutoNum type="alphaLcParenBoth"/>
                      </a:pPr>
                      <a:r>
                        <a:rPr lang="es-CO" sz="1200" dirty="0" err="1"/>
                        <a:t>Connected</a:t>
                      </a:r>
                      <a:r>
                        <a:rPr lang="es-CO" sz="1200" dirty="0"/>
                        <a:t> </a:t>
                      </a:r>
                      <a:r>
                        <a:rPr lang="es-CO" sz="1200" dirty="0" err="1"/>
                        <a:t>visualizations</a:t>
                      </a:r>
                      <a:r>
                        <a:rPr lang="es-CO" sz="1200" dirty="0"/>
                        <a:t>;</a:t>
                      </a:r>
                    </a:p>
                    <a:p>
                      <a:pPr marL="342900" indent="-342900">
                        <a:buAutoNum type="alphaLcParenBoth"/>
                      </a:pPr>
                      <a:r>
                        <a:rPr lang="es-CO" sz="1200" dirty="0" err="1"/>
                        <a:t>Visualizing</a:t>
                      </a:r>
                      <a:r>
                        <a:rPr lang="es-CO" sz="1200" dirty="0"/>
                        <a:t> data at </a:t>
                      </a:r>
                      <a:r>
                        <a:rPr lang="es-CO" sz="1200" dirty="0" err="1"/>
                        <a:t>multiple</a:t>
                      </a:r>
                      <a:r>
                        <a:rPr lang="es-CO" sz="1200" dirty="0"/>
                        <a:t> </a:t>
                      </a:r>
                      <a:r>
                        <a:rPr lang="es-CO" sz="1200" dirty="0" err="1"/>
                        <a:t>levels</a:t>
                      </a:r>
                      <a:r>
                        <a:rPr lang="es-CO" sz="1200" dirty="0"/>
                        <a:t>;</a:t>
                      </a:r>
                    </a:p>
                    <a:p>
                      <a:pPr marL="342900" indent="-342900">
                        <a:buAutoNum type="alphaLcParenBoth"/>
                      </a:pPr>
                      <a:r>
                        <a:rPr lang="es-CO" sz="1200" dirty="0" err="1"/>
                        <a:t>Interactive</a:t>
                      </a:r>
                      <a:r>
                        <a:rPr lang="es-CO" sz="1200" baseline="0" dirty="0"/>
                        <a:t> </a:t>
                      </a:r>
                      <a:r>
                        <a:rPr lang="es-CO" sz="1200" baseline="0" dirty="0" err="1"/>
                        <a:t>Visualization</a:t>
                      </a:r>
                      <a:endParaRPr lang="es-CO" sz="1200" baseline="0" dirty="0"/>
                    </a:p>
                    <a:p>
                      <a:pPr marL="342900" indent="-342900">
                        <a:buAutoNum type="alphaLcParenBoth"/>
                      </a:pPr>
                      <a:r>
                        <a:rPr lang="es-CO" sz="1200" baseline="0" dirty="0"/>
                        <a:t>Novel </a:t>
                      </a:r>
                      <a:r>
                        <a:rPr lang="es-CO" sz="1200" baseline="0" dirty="0" err="1"/>
                        <a:t>Visualization</a:t>
                      </a:r>
                      <a:endParaRPr lang="es-CO" sz="1200" dirty="0"/>
                    </a:p>
                  </a:txBody>
                  <a:tcPr/>
                </a:tc>
                <a:extLst>
                  <a:ext uri="{0D108BD9-81ED-4DB2-BD59-A6C34878D82A}">
                    <a16:rowId xmlns:a16="http://schemas.microsoft.com/office/drawing/2014/main" val="2934165881"/>
                  </a:ext>
                </a:extLst>
              </a:tr>
            </a:tbl>
          </a:graphicData>
        </a:graphic>
      </p:graphicFrame>
      <p:sp>
        <p:nvSpPr>
          <p:cNvPr id="5" name="Rectángulo 4"/>
          <p:cNvSpPr/>
          <p:nvPr/>
        </p:nvSpPr>
        <p:spPr>
          <a:xfrm>
            <a:off x="0" y="3872753"/>
            <a:ext cx="9144000" cy="129226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18551906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VISUAL LEARNING ANALYTICS</a:t>
            </a:r>
            <a:endParaRPr lang="es-CO" dirty="0"/>
          </a:p>
        </p:txBody>
      </p:sp>
      <p:sp>
        <p:nvSpPr>
          <p:cNvPr id="3" name="Marcador de texto 2"/>
          <p:cNvSpPr>
            <a:spLocks noGrp="1"/>
          </p:cNvSpPr>
          <p:nvPr>
            <p:ph type="body" idx="1"/>
          </p:nvPr>
        </p:nvSpPr>
        <p:spPr/>
        <p:txBody>
          <a:bodyPr/>
          <a:lstStyle/>
          <a:p>
            <a:endParaRPr lang="es-CO" dirty="0"/>
          </a:p>
        </p:txBody>
      </p:sp>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14</a:t>
            </a:fld>
            <a:endParaRPr lang="en"/>
          </a:p>
        </p:txBody>
      </p:sp>
      <p:graphicFrame>
        <p:nvGraphicFramePr>
          <p:cNvPr id="6" name="Tabla 5"/>
          <p:cNvGraphicFramePr>
            <a:graphicFrameLocks noGrp="1"/>
          </p:cNvGraphicFramePr>
          <p:nvPr>
            <p:extLst/>
          </p:nvPr>
        </p:nvGraphicFramePr>
        <p:xfrm>
          <a:off x="1" y="1017727"/>
          <a:ext cx="9143998" cy="4096419"/>
        </p:xfrm>
        <a:graphic>
          <a:graphicData uri="http://schemas.openxmlformats.org/drawingml/2006/table">
            <a:tbl>
              <a:tblPr firstRow="1" bandRow="1">
                <a:tableStyleId>{5C22544A-7EE6-4342-B048-85BDC9FD1C3A}</a:tableStyleId>
              </a:tblPr>
              <a:tblGrid>
                <a:gridCol w="1808566">
                  <a:extLst>
                    <a:ext uri="{9D8B030D-6E8A-4147-A177-3AD203B41FA5}">
                      <a16:colId xmlns:a16="http://schemas.microsoft.com/office/drawing/2014/main" val="1063197677"/>
                    </a:ext>
                  </a:extLst>
                </a:gridCol>
                <a:gridCol w="2847516">
                  <a:extLst>
                    <a:ext uri="{9D8B030D-6E8A-4147-A177-3AD203B41FA5}">
                      <a16:colId xmlns:a16="http://schemas.microsoft.com/office/drawing/2014/main" val="101455682"/>
                    </a:ext>
                  </a:extLst>
                </a:gridCol>
                <a:gridCol w="557048">
                  <a:extLst>
                    <a:ext uri="{9D8B030D-6E8A-4147-A177-3AD203B41FA5}">
                      <a16:colId xmlns:a16="http://schemas.microsoft.com/office/drawing/2014/main" val="294586814"/>
                    </a:ext>
                  </a:extLst>
                </a:gridCol>
                <a:gridCol w="3930868">
                  <a:extLst>
                    <a:ext uri="{9D8B030D-6E8A-4147-A177-3AD203B41FA5}">
                      <a16:colId xmlns:a16="http://schemas.microsoft.com/office/drawing/2014/main" val="4081884670"/>
                    </a:ext>
                  </a:extLst>
                </a:gridCol>
              </a:tblGrid>
              <a:tr h="493440">
                <a:tc>
                  <a:txBody>
                    <a:bodyPr/>
                    <a:lstStyle/>
                    <a:p>
                      <a:pPr algn="ctr"/>
                      <a:r>
                        <a:rPr lang="es-CO" dirty="0" err="1"/>
                        <a:t>Criteria</a:t>
                      </a:r>
                      <a:endParaRPr lang="es-CO" dirty="0"/>
                    </a:p>
                  </a:txBody>
                  <a:tcPr anchor="ctr"/>
                </a:tc>
                <a:tc>
                  <a:txBody>
                    <a:bodyPr/>
                    <a:lstStyle/>
                    <a:p>
                      <a:pPr algn="ctr"/>
                      <a:r>
                        <a:rPr lang="es-CO" dirty="0"/>
                        <a:t>1-2</a:t>
                      </a:r>
                    </a:p>
                  </a:txBody>
                  <a:tcPr anchor="ctr"/>
                </a:tc>
                <a:tc>
                  <a:txBody>
                    <a:bodyPr/>
                    <a:lstStyle/>
                    <a:p>
                      <a:pPr algn="ctr"/>
                      <a:r>
                        <a:rPr lang="es-CO" dirty="0"/>
                        <a:t>…</a:t>
                      </a:r>
                    </a:p>
                  </a:txBody>
                  <a:tcPr anchor="ctr"/>
                </a:tc>
                <a:tc>
                  <a:txBody>
                    <a:bodyPr/>
                    <a:lstStyle/>
                    <a:p>
                      <a:pPr algn="ctr"/>
                      <a:r>
                        <a:rPr lang="es-CO" dirty="0"/>
                        <a:t>9-10</a:t>
                      </a:r>
                    </a:p>
                  </a:txBody>
                  <a:tcPr anchor="ctr"/>
                </a:tc>
                <a:extLst>
                  <a:ext uri="{0D108BD9-81ED-4DB2-BD59-A6C34878D82A}">
                    <a16:rowId xmlns:a16="http://schemas.microsoft.com/office/drawing/2014/main" val="3780524175"/>
                  </a:ext>
                </a:extLst>
              </a:tr>
              <a:tr h="1011316">
                <a:tc>
                  <a:txBody>
                    <a:bodyPr/>
                    <a:lstStyle/>
                    <a:p>
                      <a:r>
                        <a:rPr lang="en-US" b="1" dirty="0"/>
                        <a:t>Connection with Visualization Background (CVB)</a:t>
                      </a:r>
                    </a:p>
                  </a:txBody>
                  <a:tcPr anchor="ctr"/>
                </a:tc>
                <a:tc>
                  <a:txBody>
                    <a:bodyPr/>
                    <a:lstStyle/>
                    <a:p>
                      <a:r>
                        <a:rPr lang="en-US" sz="1400" dirty="0"/>
                        <a:t>The paper does not mention any visualization theory, guidelines, or principles</a:t>
                      </a:r>
                      <a:endParaRPr lang="es-CO" sz="1400" dirty="0"/>
                    </a:p>
                  </a:txBody>
                  <a:tcPr/>
                </a:tc>
                <a:tc>
                  <a:txBody>
                    <a:bodyPr/>
                    <a:lstStyle/>
                    <a:p>
                      <a:endParaRPr lang="es-CO" sz="1400" dirty="0"/>
                    </a:p>
                  </a:txBody>
                  <a:tcPr/>
                </a:tc>
                <a:tc>
                  <a:txBody>
                    <a:bodyPr/>
                    <a:lstStyle/>
                    <a:p>
                      <a:r>
                        <a:rPr lang="en-US" sz="1400" dirty="0"/>
                        <a:t>The paper critically analyzes the relevant literature in visualization and makes an informed decision for the proposed tool and discusses the findings using existing literature in visualization</a:t>
                      </a:r>
                      <a:endParaRPr lang="es-CO" sz="1400" dirty="0"/>
                    </a:p>
                  </a:txBody>
                  <a:tcPr/>
                </a:tc>
                <a:extLst>
                  <a:ext uri="{0D108BD9-81ED-4DB2-BD59-A6C34878D82A}">
                    <a16:rowId xmlns:a16="http://schemas.microsoft.com/office/drawing/2014/main" val="2902636959"/>
                  </a:ext>
                </a:extLst>
              </a:tr>
              <a:tr h="1030014">
                <a:tc>
                  <a:txBody>
                    <a:bodyPr/>
                    <a:lstStyle/>
                    <a:p>
                      <a:r>
                        <a:rPr lang="en-US" b="1" dirty="0"/>
                        <a:t>Connection with Educational Theory (CET)</a:t>
                      </a:r>
                    </a:p>
                  </a:txBody>
                  <a:tcPr anchor="ctr"/>
                </a:tc>
                <a:tc>
                  <a:txBody>
                    <a:bodyPr/>
                    <a:lstStyle/>
                    <a:p>
                      <a:r>
                        <a:rPr lang="en-US" sz="1400" dirty="0"/>
                        <a:t>The paper does not mention any educational theory</a:t>
                      </a:r>
                      <a:endParaRPr lang="es-CO" sz="1400" dirty="0"/>
                    </a:p>
                  </a:txBody>
                  <a:tcPr/>
                </a:tc>
                <a:tc>
                  <a:txBody>
                    <a:bodyPr/>
                    <a:lstStyle/>
                    <a:p>
                      <a:endParaRPr lang="es-CO" sz="1400" dirty="0"/>
                    </a:p>
                  </a:txBody>
                  <a:tcPr/>
                </a:tc>
                <a:tc>
                  <a:txBody>
                    <a:bodyPr/>
                    <a:lstStyle/>
                    <a:p>
                      <a:r>
                        <a:rPr lang="en-US" sz="1400" dirty="0"/>
                        <a:t>The paper engages in critical analysis of educational theory and informs the design of the visualization using an educational theory and discusses the results of the work under the lens of this theory</a:t>
                      </a:r>
                      <a:endParaRPr lang="es-CO" sz="1400" dirty="0"/>
                    </a:p>
                  </a:txBody>
                  <a:tcPr/>
                </a:tc>
                <a:extLst>
                  <a:ext uri="{0D108BD9-81ED-4DB2-BD59-A6C34878D82A}">
                    <a16:rowId xmlns:a16="http://schemas.microsoft.com/office/drawing/2014/main" val="3105839705"/>
                  </a:ext>
                </a:extLst>
              </a:tr>
              <a:tr h="12864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b="1" dirty="0" err="1"/>
                        <a:t>Sophistication</a:t>
                      </a:r>
                      <a:r>
                        <a:rPr lang="es-CO" b="1" dirty="0"/>
                        <a:t> of </a:t>
                      </a:r>
                      <a:r>
                        <a:rPr lang="es-CO" b="1" dirty="0" err="1"/>
                        <a:t>Visualization</a:t>
                      </a:r>
                      <a:r>
                        <a:rPr lang="es-CO" b="1" dirty="0"/>
                        <a:t> (</a:t>
                      </a:r>
                      <a:r>
                        <a:rPr lang="es-CO" b="1" dirty="0" err="1"/>
                        <a:t>SoV</a:t>
                      </a:r>
                      <a:r>
                        <a:rPr lang="es-CO" b="1" dirty="0"/>
                        <a:t>)</a:t>
                      </a:r>
                    </a:p>
                  </a:txBody>
                  <a:tcPr anchor="ctr"/>
                </a:tc>
                <a:tc>
                  <a:txBody>
                    <a:bodyPr/>
                    <a:lstStyle/>
                    <a:p>
                      <a:r>
                        <a:rPr lang="en-US" sz="1200" dirty="0"/>
                        <a:t>None of these elements is present:</a:t>
                      </a:r>
                    </a:p>
                    <a:p>
                      <a:pPr marL="342900" indent="-342900">
                        <a:buAutoNum type="alphaLcParenBoth"/>
                      </a:pPr>
                      <a:r>
                        <a:rPr lang="es-CO" sz="1200" dirty="0" err="1"/>
                        <a:t>Multiple</a:t>
                      </a:r>
                      <a:r>
                        <a:rPr lang="es-CO" sz="1200" dirty="0"/>
                        <a:t> </a:t>
                      </a:r>
                      <a:r>
                        <a:rPr lang="es-CO" sz="1200" dirty="0" err="1"/>
                        <a:t>visualizations</a:t>
                      </a:r>
                      <a:r>
                        <a:rPr lang="es-CO" sz="1200" dirty="0"/>
                        <a:t>;</a:t>
                      </a:r>
                    </a:p>
                    <a:p>
                      <a:pPr marL="342900" indent="-342900">
                        <a:buAutoNum type="alphaLcParenBoth"/>
                      </a:pPr>
                      <a:r>
                        <a:rPr lang="es-CO" sz="1200" dirty="0" err="1"/>
                        <a:t>Connected</a:t>
                      </a:r>
                      <a:r>
                        <a:rPr lang="es-CO" sz="1200" dirty="0"/>
                        <a:t> </a:t>
                      </a:r>
                      <a:r>
                        <a:rPr lang="es-CO" sz="1200" dirty="0" err="1"/>
                        <a:t>visualizations</a:t>
                      </a:r>
                      <a:r>
                        <a:rPr lang="es-CO" sz="1200" dirty="0"/>
                        <a:t>;</a:t>
                      </a:r>
                    </a:p>
                    <a:p>
                      <a:pPr marL="342900" indent="-342900">
                        <a:buAutoNum type="alphaLcParenBoth"/>
                      </a:pPr>
                      <a:r>
                        <a:rPr lang="es-CO" sz="1200" dirty="0" err="1"/>
                        <a:t>Visualizing</a:t>
                      </a:r>
                      <a:r>
                        <a:rPr lang="es-CO" sz="1200" dirty="0"/>
                        <a:t> data at </a:t>
                      </a:r>
                      <a:r>
                        <a:rPr lang="es-CO" sz="1200" dirty="0" err="1"/>
                        <a:t>multiple</a:t>
                      </a:r>
                      <a:r>
                        <a:rPr lang="es-CO" sz="1200" dirty="0"/>
                        <a:t> </a:t>
                      </a:r>
                      <a:r>
                        <a:rPr lang="es-CO" sz="1200" dirty="0" err="1"/>
                        <a:t>levels</a:t>
                      </a:r>
                      <a:r>
                        <a:rPr lang="es-CO" sz="1200" dirty="0"/>
                        <a:t>;</a:t>
                      </a:r>
                    </a:p>
                    <a:p>
                      <a:pPr marL="342900" indent="-342900">
                        <a:buAutoNum type="alphaLcParenBoth"/>
                      </a:pPr>
                      <a:r>
                        <a:rPr lang="es-CO" sz="1200" dirty="0" err="1"/>
                        <a:t>Interactive</a:t>
                      </a:r>
                      <a:r>
                        <a:rPr lang="es-CO" sz="1200" baseline="0" dirty="0"/>
                        <a:t> </a:t>
                      </a:r>
                      <a:r>
                        <a:rPr lang="es-CO" sz="1200" baseline="0" dirty="0" err="1"/>
                        <a:t>Visualization</a:t>
                      </a:r>
                      <a:endParaRPr lang="es-CO" sz="1200" baseline="0" dirty="0"/>
                    </a:p>
                    <a:p>
                      <a:pPr marL="342900" indent="-342900">
                        <a:buAutoNum type="alphaLcParenBoth"/>
                      </a:pPr>
                      <a:r>
                        <a:rPr lang="es-CO" sz="1200" baseline="0" dirty="0"/>
                        <a:t>Novel </a:t>
                      </a:r>
                      <a:r>
                        <a:rPr lang="es-CO" sz="1200" baseline="0" dirty="0" err="1"/>
                        <a:t>Visualization</a:t>
                      </a:r>
                      <a:endParaRPr lang="es-CO" sz="1200" dirty="0"/>
                    </a:p>
                  </a:txBody>
                  <a:tcPr/>
                </a:tc>
                <a:tc>
                  <a:txBody>
                    <a:bodyPr/>
                    <a:lstStyle/>
                    <a:p>
                      <a:endParaRPr lang="es-CO" sz="1200" dirty="0"/>
                    </a:p>
                  </a:txBody>
                  <a:tcPr/>
                </a:tc>
                <a:tc>
                  <a:txBody>
                    <a:bodyPr/>
                    <a:lstStyle/>
                    <a:p>
                      <a:r>
                        <a:rPr lang="es-CO" sz="1200" dirty="0" err="1"/>
                        <a:t>All</a:t>
                      </a:r>
                      <a:r>
                        <a:rPr lang="es-CO" sz="1200" baseline="0" dirty="0"/>
                        <a:t> </a:t>
                      </a:r>
                      <a:r>
                        <a:rPr lang="es-CO" sz="1200" baseline="0" dirty="0" err="1"/>
                        <a:t>these</a:t>
                      </a:r>
                      <a:r>
                        <a:rPr lang="es-CO" sz="1200" baseline="0" dirty="0"/>
                        <a:t> </a:t>
                      </a:r>
                      <a:r>
                        <a:rPr lang="en-US" sz="1200" dirty="0"/>
                        <a:t>elements are present:</a:t>
                      </a:r>
                    </a:p>
                    <a:p>
                      <a:pPr marL="342900" indent="-342900">
                        <a:buAutoNum type="alphaLcParenBoth"/>
                      </a:pPr>
                      <a:r>
                        <a:rPr lang="es-CO" sz="1200" dirty="0" err="1"/>
                        <a:t>Multiple</a:t>
                      </a:r>
                      <a:r>
                        <a:rPr lang="es-CO" sz="1200" dirty="0"/>
                        <a:t> </a:t>
                      </a:r>
                      <a:r>
                        <a:rPr lang="es-CO" sz="1200" dirty="0" err="1"/>
                        <a:t>visualizations</a:t>
                      </a:r>
                      <a:r>
                        <a:rPr lang="es-CO" sz="1200" dirty="0"/>
                        <a:t>;</a:t>
                      </a:r>
                    </a:p>
                    <a:p>
                      <a:pPr marL="342900" indent="-342900">
                        <a:buAutoNum type="alphaLcParenBoth"/>
                      </a:pPr>
                      <a:r>
                        <a:rPr lang="es-CO" sz="1200" dirty="0" err="1"/>
                        <a:t>Connected</a:t>
                      </a:r>
                      <a:r>
                        <a:rPr lang="es-CO" sz="1200" dirty="0"/>
                        <a:t> </a:t>
                      </a:r>
                      <a:r>
                        <a:rPr lang="es-CO" sz="1200" dirty="0" err="1"/>
                        <a:t>visualizations</a:t>
                      </a:r>
                      <a:r>
                        <a:rPr lang="es-CO" sz="1200" dirty="0"/>
                        <a:t>;</a:t>
                      </a:r>
                    </a:p>
                    <a:p>
                      <a:pPr marL="342900" indent="-342900">
                        <a:buAutoNum type="alphaLcParenBoth"/>
                      </a:pPr>
                      <a:r>
                        <a:rPr lang="es-CO" sz="1200" dirty="0" err="1"/>
                        <a:t>Visualizing</a:t>
                      </a:r>
                      <a:r>
                        <a:rPr lang="es-CO" sz="1200" dirty="0"/>
                        <a:t> data at </a:t>
                      </a:r>
                      <a:r>
                        <a:rPr lang="es-CO" sz="1200" dirty="0" err="1"/>
                        <a:t>multiple</a:t>
                      </a:r>
                      <a:r>
                        <a:rPr lang="es-CO" sz="1200" dirty="0"/>
                        <a:t> </a:t>
                      </a:r>
                      <a:r>
                        <a:rPr lang="es-CO" sz="1200" dirty="0" err="1"/>
                        <a:t>levels</a:t>
                      </a:r>
                      <a:r>
                        <a:rPr lang="es-CO" sz="1200" dirty="0"/>
                        <a:t>;</a:t>
                      </a:r>
                    </a:p>
                    <a:p>
                      <a:pPr marL="342900" indent="-342900">
                        <a:buAutoNum type="alphaLcParenBoth"/>
                      </a:pPr>
                      <a:r>
                        <a:rPr lang="es-CO" sz="1200" dirty="0" err="1"/>
                        <a:t>Interactive</a:t>
                      </a:r>
                      <a:r>
                        <a:rPr lang="es-CO" sz="1200" baseline="0" dirty="0"/>
                        <a:t> </a:t>
                      </a:r>
                      <a:r>
                        <a:rPr lang="es-CO" sz="1200" baseline="0" dirty="0" err="1"/>
                        <a:t>Visualization</a:t>
                      </a:r>
                      <a:endParaRPr lang="es-CO" sz="1200" baseline="0" dirty="0"/>
                    </a:p>
                    <a:p>
                      <a:pPr marL="342900" indent="-342900">
                        <a:buAutoNum type="alphaLcParenBoth"/>
                      </a:pPr>
                      <a:r>
                        <a:rPr lang="es-CO" sz="1200" baseline="0" dirty="0"/>
                        <a:t>Novel </a:t>
                      </a:r>
                      <a:r>
                        <a:rPr lang="es-CO" sz="1200" baseline="0" dirty="0" err="1"/>
                        <a:t>Visualization</a:t>
                      </a:r>
                      <a:endParaRPr lang="es-CO" sz="1200" dirty="0"/>
                    </a:p>
                  </a:txBody>
                  <a:tcPr/>
                </a:tc>
                <a:extLst>
                  <a:ext uri="{0D108BD9-81ED-4DB2-BD59-A6C34878D82A}">
                    <a16:rowId xmlns:a16="http://schemas.microsoft.com/office/drawing/2014/main" val="2934165881"/>
                  </a:ext>
                </a:extLst>
              </a:tr>
            </a:tbl>
          </a:graphicData>
        </a:graphic>
      </p:graphicFrame>
    </p:spTree>
    <p:extLst>
      <p:ext uri="{BB962C8B-B14F-4D97-AF65-F5344CB8AC3E}">
        <p14:creationId xmlns:p14="http://schemas.microsoft.com/office/powerpoint/2010/main" val="10601021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318600" y="2200252"/>
            <a:ext cx="8520600" cy="572700"/>
          </a:xfrm>
        </p:spPr>
        <p:txBody>
          <a:bodyPr/>
          <a:lstStyle/>
          <a:p>
            <a:pPr algn="ctr"/>
            <a:r>
              <a:rPr lang="es-CO" dirty="0">
                <a:hlinkClick r:id="rId2"/>
              </a:rPr>
              <a:t>https://infovisreview.github.io/VLAVisualizations/</a:t>
            </a:r>
            <a:endParaRPr lang="es-CO" dirty="0"/>
          </a:p>
        </p:txBody>
      </p:sp>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15</a:t>
            </a:fld>
            <a:endParaRPr lang="en"/>
          </a:p>
        </p:txBody>
      </p:sp>
    </p:spTree>
    <p:extLst>
      <p:ext uri="{BB962C8B-B14F-4D97-AF65-F5344CB8AC3E}">
        <p14:creationId xmlns:p14="http://schemas.microsoft.com/office/powerpoint/2010/main" val="24600438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210510" y="1106125"/>
            <a:ext cx="8810648" cy="1963500"/>
          </a:xfrm>
        </p:spPr>
        <p:txBody>
          <a:bodyPr/>
          <a:lstStyle/>
          <a:p>
            <a:r>
              <a:rPr lang="es-MX" sz="6000" dirty="0" err="1"/>
              <a:t>Classroom</a:t>
            </a:r>
            <a:r>
              <a:rPr lang="es-MX" sz="6000" dirty="0"/>
              <a:t> </a:t>
            </a:r>
            <a:r>
              <a:rPr lang="es-MX" sz="6000" dirty="0" err="1"/>
              <a:t>Observation</a:t>
            </a:r>
            <a:endParaRPr lang="es-CO" sz="6000" dirty="0"/>
          </a:p>
        </p:txBody>
      </p:sp>
      <p:sp>
        <p:nvSpPr>
          <p:cNvPr id="6" name="Marcador de texto 5"/>
          <p:cNvSpPr>
            <a:spLocks noGrp="1"/>
          </p:cNvSpPr>
          <p:nvPr>
            <p:ph type="body" idx="1"/>
          </p:nvPr>
        </p:nvSpPr>
        <p:spPr/>
        <p:txBody>
          <a:bodyPr/>
          <a:lstStyle/>
          <a:p>
            <a:r>
              <a:rPr lang="es-MX" sz="2400" dirty="0" err="1"/>
              <a:t>Characterize</a:t>
            </a:r>
            <a:r>
              <a:rPr lang="es-MX" sz="2400" dirty="0"/>
              <a:t> </a:t>
            </a:r>
            <a:r>
              <a:rPr lang="es-MX" sz="2400" dirty="0" err="1"/>
              <a:t>changes</a:t>
            </a:r>
            <a:r>
              <a:rPr lang="es-MX" sz="2400" dirty="0"/>
              <a:t> </a:t>
            </a:r>
            <a:r>
              <a:rPr lang="es-MX" sz="2400" dirty="0" err="1"/>
              <a:t>or</a:t>
            </a:r>
            <a:r>
              <a:rPr lang="es-MX" sz="2400" dirty="0"/>
              <a:t> </a:t>
            </a:r>
            <a:r>
              <a:rPr lang="es-MX" sz="2400" dirty="0" err="1"/>
              <a:t>improvements</a:t>
            </a:r>
            <a:r>
              <a:rPr lang="es-MX" sz="2400" dirty="0"/>
              <a:t> in </a:t>
            </a:r>
            <a:r>
              <a:rPr lang="es-MX" sz="2400" dirty="0" err="1"/>
              <a:t>teaching</a:t>
            </a:r>
            <a:r>
              <a:rPr lang="es-MX" sz="2400" dirty="0"/>
              <a:t> </a:t>
            </a:r>
            <a:r>
              <a:rPr lang="es-MX" sz="2400" dirty="0" err="1"/>
              <a:t>practices</a:t>
            </a:r>
            <a:r>
              <a:rPr lang="es-MX" sz="2400" dirty="0"/>
              <a:t> </a:t>
            </a:r>
            <a:r>
              <a:rPr lang="es-MX" sz="2400" dirty="0" err="1"/>
              <a:t>via</a:t>
            </a:r>
            <a:r>
              <a:rPr lang="es-MX" sz="2400" dirty="0"/>
              <a:t> </a:t>
            </a:r>
            <a:r>
              <a:rPr lang="es-MX" sz="2400" dirty="0" err="1"/>
              <a:t>classroom</a:t>
            </a:r>
            <a:r>
              <a:rPr lang="es-MX" sz="2400" dirty="0"/>
              <a:t> </a:t>
            </a:r>
            <a:r>
              <a:rPr lang="es-MX" sz="2400" dirty="0" err="1"/>
              <a:t>observations</a:t>
            </a:r>
            <a:endParaRPr lang="es-CO" sz="2400" dirty="0"/>
          </a:p>
        </p:txBody>
      </p:sp>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16</a:t>
            </a:fld>
            <a:endParaRPr lang="en"/>
          </a:p>
        </p:txBody>
      </p:sp>
      <p:sp>
        <p:nvSpPr>
          <p:cNvPr id="7" name="Rectangle 18"/>
          <p:cNvSpPr/>
          <p:nvPr/>
        </p:nvSpPr>
        <p:spPr>
          <a:xfrm>
            <a:off x="1611964" y="1667974"/>
            <a:ext cx="1253065" cy="31775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Exploration</a:t>
            </a:r>
          </a:p>
        </p:txBody>
      </p:sp>
      <p:sp>
        <p:nvSpPr>
          <p:cNvPr id="8" name="Rectangle 21"/>
          <p:cNvSpPr/>
          <p:nvPr/>
        </p:nvSpPr>
        <p:spPr>
          <a:xfrm>
            <a:off x="4624192" y="1667974"/>
            <a:ext cx="1253065" cy="317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Grouping</a:t>
            </a:r>
          </a:p>
        </p:txBody>
      </p:sp>
      <p:sp>
        <p:nvSpPr>
          <p:cNvPr id="9" name="Rectangle 22"/>
          <p:cNvSpPr/>
          <p:nvPr/>
        </p:nvSpPr>
        <p:spPr>
          <a:xfrm>
            <a:off x="3118078" y="1667974"/>
            <a:ext cx="1253065" cy="317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Categorization</a:t>
            </a:r>
          </a:p>
        </p:txBody>
      </p:sp>
      <p:sp>
        <p:nvSpPr>
          <p:cNvPr id="10" name="Rectangle 22"/>
          <p:cNvSpPr/>
          <p:nvPr/>
        </p:nvSpPr>
        <p:spPr>
          <a:xfrm>
            <a:off x="6130306" y="1667974"/>
            <a:ext cx="1253065" cy="31775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Validation</a:t>
            </a:r>
          </a:p>
        </p:txBody>
      </p:sp>
      <p:pic>
        <p:nvPicPr>
          <p:cNvPr id="11" name="Picture 4" descr="Related image">
            <a:extLst>
              <a:ext uri="{FF2B5EF4-FFF2-40B4-BE49-F238E27FC236}">
                <a16:creationId xmlns:a16="http://schemas.microsoft.com/office/drawing/2014/main" id="{284103CF-FBA6-4A09-AE75-083DA1F1FD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2884" y="164460"/>
            <a:ext cx="2038231" cy="1243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17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Coding</a:t>
            </a:r>
            <a:r>
              <a:rPr lang="es-MX" dirty="0"/>
              <a:t> </a:t>
            </a:r>
            <a:r>
              <a:rPr lang="es-MX" dirty="0" err="1"/>
              <a:t>for</a:t>
            </a:r>
            <a:r>
              <a:rPr lang="es-MX" dirty="0"/>
              <a:t> </a:t>
            </a:r>
            <a:r>
              <a:rPr lang="es-MX" dirty="0" err="1"/>
              <a:t>Kids</a:t>
            </a:r>
            <a:endParaRPr lang="es-CO" dirty="0"/>
          </a:p>
        </p:txBody>
      </p:sp>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17</a:t>
            </a:fld>
            <a:endParaRPr lang="en"/>
          </a:p>
        </p:txBody>
      </p:sp>
      <p:pic>
        <p:nvPicPr>
          <p:cNvPr id="2050" name="Picture 2" descr="https://lh5.googleusercontent.com/jz0KiWjZcg87foAO3nPVID-weuhYOgaf35fQaguWKvRUfmKach8WvyccIqPtDzQj22-gOobrYJCTRY9h2EwtIbny-Afxs7git4dvzPc4FZZ5GesyUMpse0kNH1KSgQuggcJ6cpP3zHk"/>
          <p:cNvPicPr>
            <a:picLocks noChangeAspect="1" noChangeArrowheads="1"/>
          </p:cNvPicPr>
          <p:nvPr/>
        </p:nvPicPr>
        <p:blipFill rotWithShape="1">
          <a:blip r:embed="rId2">
            <a:extLst>
              <a:ext uri="{28A0092B-C50C-407E-A947-70E740481C1C}">
                <a14:useLocalDpi xmlns:a14="http://schemas.microsoft.com/office/drawing/2010/main" val="0"/>
              </a:ext>
            </a:extLst>
          </a:blip>
          <a:srcRect b="21408"/>
          <a:stretch/>
        </p:blipFill>
        <p:spPr bwMode="auto">
          <a:xfrm>
            <a:off x="389318" y="2486733"/>
            <a:ext cx="8442982" cy="2600274"/>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redondeado 4"/>
          <p:cNvSpPr/>
          <p:nvPr/>
        </p:nvSpPr>
        <p:spPr>
          <a:xfrm>
            <a:off x="4346089" y="2334409"/>
            <a:ext cx="2355925" cy="25280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ounded Rectangle 4"/>
          <p:cNvSpPr/>
          <p:nvPr/>
        </p:nvSpPr>
        <p:spPr>
          <a:xfrm>
            <a:off x="1029747" y="1098793"/>
            <a:ext cx="7084506" cy="112437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200" b="1" dirty="0"/>
              <a:t>Goal: </a:t>
            </a:r>
            <a:r>
              <a:rPr lang="en-US" sz="2200" dirty="0"/>
              <a:t>Identifying changes in teaching practices from longitudinal data</a:t>
            </a:r>
          </a:p>
        </p:txBody>
      </p:sp>
    </p:spTree>
    <p:extLst>
      <p:ext uri="{BB962C8B-B14F-4D97-AF65-F5344CB8AC3E}">
        <p14:creationId xmlns:p14="http://schemas.microsoft.com/office/powerpoint/2010/main" val="237288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18</a:t>
            </a:fld>
            <a:endParaRPr lang="en"/>
          </a:p>
        </p:txBody>
      </p:sp>
      <p:graphicFrame>
        <p:nvGraphicFramePr>
          <p:cNvPr id="8" name="Marcador de contenido 4"/>
          <p:cNvGraphicFramePr>
            <a:graphicFrameLocks/>
          </p:cNvGraphicFramePr>
          <p:nvPr>
            <p:extLst>
              <p:ext uri="{D42A27DB-BD31-4B8C-83A1-F6EECF244321}">
                <p14:modId xmlns:p14="http://schemas.microsoft.com/office/powerpoint/2010/main" val="2337041594"/>
              </p:ext>
            </p:extLst>
          </p:nvPr>
        </p:nvGraphicFramePr>
        <p:xfrm>
          <a:off x="0" y="833128"/>
          <a:ext cx="9144000" cy="3917700"/>
        </p:xfrm>
        <a:graphic>
          <a:graphicData uri="http://schemas.openxmlformats.org/drawingml/2006/table">
            <a:tbl>
              <a:tblPr firstRow="1" bandRow="1">
                <a:tableStyleId>{5C22544A-7EE6-4342-B048-85BDC9FD1C3A}</a:tableStyleId>
              </a:tblPr>
              <a:tblGrid>
                <a:gridCol w="1520214">
                  <a:extLst>
                    <a:ext uri="{9D8B030D-6E8A-4147-A177-3AD203B41FA5}">
                      <a16:colId xmlns:a16="http://schemas.microsoft.com/office/drawing/2014/main" val="4145923848"/>
                    </a:ext>
                  </a:extLst>
                </a:gridCol>
                <a:gridCol w="2692084">
                  <a:extLst>
                    <a:ext uri="{9D8B030D-6E8A-4147-A177-3AD203B41FA5}">
                      <a16:colId xmlns:a16="http://schemas.microsoft.com/office/drawing/2014/main" val="2726475843"/>
                    </a:ext>
                  </a:extLst>
                </a:gridCol>
                <a:gridCol w="2645702">
                  <a:extLst>
                    <a:ext uri="{9D8B030D-6E8A-4147-A177-3AD203B41FA5}">
                      <a16:colId xmlns:a16="http://schemas.microsoft.com/office/drawing/2014/main" val="480225038"/>
                    </a:ext>
                  </a:extLst>
                </a:gridCol>
                <a:gridCol w="2286000">
                  <a:extLst>
                    <a:ext uri="{9D8B030D-6E8A-4147-A177-3AD203B41FA5}">
                      <a16:colId xmlns:a16="http://schemas.microsoft.com/office/drawing/2014/main" val="1969036357"/>
                    </a:ext>
                  </a:extLst>
                </a:gridCol>
              </a:tblGrid>
              <a:tr h="476390">
                <a:tc>
                  <a:txBody>
                    <a:bodyPr/>
                    <a:lstStyle/>
                    <a:p>
                      <a:pPr algn="l" fontAlgn="b"/>
                      <a:endParaRPr lang="es-CO" sz="2000" b="0" i="0" u="none" strike="noStrike">
                        <a:solidFill>
                          <a:srgbClr val="000000"/>
                        </a:solidFill>
                        <a:effectLst/>
                        <a:latin typeface="Calibri" panose="020F0502020204030204" pitchFamily="34" charset="0"/>
                      </a:endParaRPr>
                    </a:p>
                  </a:txBody>
                  <a:tcPr marL="108000" marR="108000" marT="9525" marB="7200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en-US" sz="2800" b="1" i="0" u="none" strike="noStrike" noProof="0" dirty="0">
                          <a:solidFill>
                            <a:srgbClr val="000000"/>
                          </a:solidFill>
                          <a:effectLst/>
                          <a:latin typeface="Calibri" panose="020F0502020204030204" pitchFamily="34" charset="0"/>
                        </a:rPr>
                        <a:t>Low</a:t>
                      </a:r>
                    </a:p>
                  </a:txBody>
                  <a:tcPr marL="108000" marR="108000" marT="9525" marB="72000" anchor="b">
                    <a:lnT w="12700" cap="flat" cmpd="sng" algn="ctr">
                      <a:solidFill>
                        <a:schemeClr val="tx1"/>
                      </a:solidFill>
                      <a:prstDash val="solid"/>
                      <a:round/>
                      <a:headEnd type="none" w="med" len="med"/>
                      <a:tailEnd type="none" w="med" len="med"/>
                    </a:lnT>
                  </a:tcPr>
                </a:tc>
                <a:tc>
                  <a:txBody>
                    <a:bodyPr/>
                    <a:lstStyle/>
                    <a:p>
                      <a:pPr algn="ctr" fontAlgn="b"/>
                      <a:r>
                        <a:rPr lang="en-US" sz="2800" b="1" i="0" u="none" strike="noStrike" noProof="0" dirty="0">
                          <a:solidFill>
                            <a:srgbClr val="000000"/>
                          </a:solidFill>
                          <a:effectLst/>
                          <a:latin typeface="Calibri" panose="020F0502020204030204" pitchFamily="34" charset="0"/>
                        </a:rPr>
                        <a:t>Medium</a:t>
                      </a:r>
                    </a:p>
                  </a:txBody>
                  <a:tcPr marL="108000" marR="108000" marT="9525" marB="72000" anchor="b">
                    <a:lnT w="12700" cap="flat" cmpd="sng" algn="ctr">
                      <a:solidFill>
                        <a:schemeClr val="tx1"/>
                      </a:solidFill>
                      <a:prstDash val="solid"/>
                      <a:round/>
                      <a:headEnd type="none" w="med" len="med"/>
                      <a:tailEnd type="none" w="med" len="med"/>
                    </a:lnT>
                  </a:tcPr>
                </a:tc>
                <a:tc>
                  <a:txBody>
                    <a:bodyPr/>
                    <a:lstStyle/>
                    <a:p>
                      <a:pPr algn="ctr" fontAlgn="b"/>
                      <a:r>
                        <a:rPr lang="en-US" sz="2800" b="1" i="0" u="none" strike="noStrike" noProof="0" dirty="0">
                          <a:solidFill>
                            <a:srgbClr val="000000"/>
                          </a:solidFill>
                          <a:effectLst/>
                          <a:latin typeface="Calibri" panose="020F0502020204030204" pitchFamily="34" charset="0"/>
                        </a:rPr>
                        <a:t>High</a:t>
                      </a:r>
                    </a:p>
                  </a:txBody>
                  <a:tcPr marL="108000" marR="108000" marT="9525" marB="7200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92894495"/>
                  </a:ext>
                </a:extLst>
              </a:tr>
              <a:tr h="1892835">
                <a:tc>
                  <a:txBody>
                    <a:bodyPr/>
                    <a:lstStyle/>
                    <a:p>
                      <a:pPr algn="ctr" fontAlgn="b"/>
                      <a:r>
                        <a:rPr lang="en-US" sz="2000" b="1" i="0" u="none" strike="noStrike" noProof="0" dirty="0">
                          <a:solidFill>
                            <a:srgbClr val="000000"/>
                          </a:solidFill>
                          <a:effectLst/>
                          <a:latin typeface="Calibri" panose="020F0502020204030204" pitchFamily="34" charset="0"/>
                        </a:rPr>
                        <a:t>Norms and Procedures</a:t>
                      </a:r>
                    </a:p>
                  </a:txBody>
                  <a:tcPr marL="108000" marR="108000" marT="9525" marB="72000" anchor="ctr">
                    <a:lnL w="12700" cap="flat" cmpd="sng" algn="ctr">
                      <a:solidFill>
                        <a:schemeClr val="tx1"/>
                      </a:solidFill>
                      <a:prstDash val="solid"/>
                      <a:round/>
                      <a:headEnd type="none" w="med" len="med"/>
                      <a:tailEnd type="none" w="med" len="med"/>
                    </a:lnL>
                  </a:tcPr>
                </a:tc>
                <a:tc>
                  <a:txBody>
                    <a:bodyPr/>
                    <a:lstStyle/>
                    <a:p>
                      <a:pPr algn="l" fontAlgn="b"/>
                      <a:r>
                        <a:rPr lang="en-US" sz="1900" b="0" i="0" u="none" strike="noStrike" dirty="0">
                          <a:solidFill>
                            <a:srgbClr val="000000"/>
                          </a:solidFill>
                          <a:effectLst/>
                          <a:latin typeface="Calibri" panose="020F0502020204030204" pitchFamily="34" charset="0"/>
                        </a:rPr>
                        <a:t>There are no clear norms and procedures. The instructor has to ask for silence often, and repeats frequently how to get the materials.</a:t>
                      </a:r>
                    </a:p>
                  </a:txBody>
                  <a:tcPr marL="108000" marR="108000" marT="9525" marB="72000" anchor="ctr"/>
                </a:tc>
                <a:tc>
                  <a:txBody>
                    <a:bodyPr/>
                    <a:lstStyle/>
                    <a:p>
                      <a:pPr algn="l" fontAlgn="b"/>
                      <a:r>
                        <a:rPr lang="en-US" sz="1900" b="0" i="0" u="none" strike="noStrike" dirty="0">
                          <a:solidFill>
                            <a:srgbClr val="000000"/>
                          </a:solidFill>
                          <a:effectLst/>
                          <a:latin typeface="Calibri" panose="020F0502020204030204" pitchFamily="34" charset="0"/>
                        </a:rPr>
                        <a:t>There are some norms but students do not always follow them, and the teacher does noting to promote it.</a:t>
                      </a:r>
                    </a:p>
                  </a:txBody>
                  <a:tcPr marL="108000" marR="108000" marT="9525" marB="72000" anchor="ctr"/>
                </a:tc>
                <a:tc>
                  <a:txBody>
                    <a:bodyPr/>
                    <a:lstStyle/>
                    <a:p>
                      <a:pPr algn="l" fontAlgn="b"/>
                      <a:r>
                        <a:rPr lang="en-US" sz="1900" b="0" i="0" u="none" strike="noStrike" dirty="0">
                          <a:solidFill>
                            <a:srgbClr val="000000"/>
                          </a:solidFill>
                          <a:effectLst/>
                          <a:latin typeface="Calibri" panose="020F0502020204030204" pitchFamily="34" charset="0"/>
                        </a:rPr>
                        <a:t>There are clear norms and procedures, which students follow most of the time. </a:t>
                      </a:r>
                    </a:p>
                  </a:txBody>
                  <a:tcPr marL="108000" marR="108000" marT="9525" marB="7200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2527864"/>
                  </a:ext>
                </a:extLst>
              </a:tr>
              <a:tr h="1516620">
                <a:tc>
                  <a:txBody>
                    <a:bodyPr/>
                    <a:lstStyle/>
                    <a:p>
                      <a:pPr algn="ctr" fontAlgn="b"/>
                      <a:r>
                        <a:rPr lang="en-US" sz="2000" b="1" i="0" u="none" strike="noStrike" noProof="0" dirty="0">
                          <a:solidFill>
                            <a:srgbClr val="000000"/>
                          </a:solidFill>
                          <a:effectLst/>
                          <a:latin typeface="Calibri" panose="020F0502020204030204" pitchFamily="34" charset="0"/>
                        </a:rPr>
                        <a:t>Effective Teaching Time</a:t>
                      </a:r>
                    </a:p>
                  </a:txBody>
                  <a:tcPr marL="108000" marR="108000" marT="9525" marB="7200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en-US" sz="1900" b="0" i="0" u="none" strike="noStrike" dirty="0">
                          <a:solidFill>
                            <a:srgbClr val="000000"/>
                          </a:solidFill>
                          <a:effectLst/>
                          <a:latin typeface="Calibri" panose="020F0502020204030204" pitchFamily="34" charset="0"/>
                        </a:rPr>
                        <a:t>Less than 50% of the time is devoted to teaching and learning activities.</a:t>
                      </a:r>
                    </a:p>
                  </a:txBody>
                  <a:tcPr marL="108000" marR="108000" marT="9525" marB="72000" anchor="ctr">
                    <a:lnB w="12700" cap="flat" cmpd="sng" algn="ctr">
                      <a:solidFill>
                        <a:schemeClr val="tx1"/>
                      </a:solidFill>
                      <a:prstDash val="solid"/>
                      <a:round/>
                      <a:headEnd type="none" w="med" len="med"/>
                      <a:tailEnd type="none" w="med" len="med"/>
                    </a:lnB>
                  </a:tcPr>
                </a:tc>
                <a:tc>
                  <a:txBody>
                    <a:bodyPr/>
                    <a:lstStyle/>
                    <a:p>
                      <a:pPr algn="l" fontAlgn="b"/>
                      <a:r>
                        <a:rPr lang="en-US" sz="1900" b="0" i="0" u="none" strike="noStrike" dirty="0">
                          <a:solidFill>
                            <a:srgbClr val="000000"/>
                          </a:solidFill>
                          <a:effectLst/>
                          <a:latin typeface="Calibri" panose="020F0502020204030204" pitchFamily="34" charset="0"/>
                        </a:rPr>
                        <a:t>Between 50% and 70% of the time is dedicated to teaching and learning activities.</a:t>
                      </a:r>
                    </a:p>
                  </a:txBody>
                  <a:tcPr marL="108000" marR="108000" marT="9525" marB="72000" anchor="ctr">
                    <a:lnB w="12700" cap="flat" cmpd="sng" algn="ctr">
                      <a:solidFill>
                        <a:schemeClr val="tx1"/>
                      </a:solidFill>
                      <a:prstDash val="solid"/>
                      <a:round/>
                      <a:headEnd type="none" w="med" len="med"/>
                      <a:tailEnd type="none" w="med" len="med"/>
                    </a:lnB>
                  </a:tcPr>
                </a:tc>
                <a:tc>
                  <a:txBody>
                    <a:bodyPr/>
                    <a:lstStyle/>
                    <a:p>
                      <a:pPr algn="l" fontAlgn="b"/>
                      <a:r>
                        <a:rPr lang="en-US" sz="1900" b="0" i="0" u="none" strike="noStrike" dirty="0">
                          <a:solidFill>
                            <a:srgbClr val="000000"/>
                          </a:solidFill>
                          <a:effectLst/>
                          <a:latin typeface="Calibri" panose="020F0502020204030204" pitchFamily="34" charset="0"/>
                        </a:rPr>
                        <a:t>More than 70% of the time is devoted to teaching and learning activities</a:t>
                      </a:r>
                    </a:p>
                  </a:txBody>
                  <a:tcPr marL="108000" marR="108000" marT="9525" marB="7200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8034580"/>
                  </a:ext>
                </a:extLst>
              </a:tr>
            </a:tbl>
          </a:graphicData>
        </a:graphic>
      </p:graphicFrame>
      <p:sp>
        <p:nvSpPr>
          <p:cNvPr id="9" name="Título 1"/>
          <p:cNvSpPr>
            <a:spLocks noGrp="1"/>
          </p:cNvSpPr>
          <p:nvPr>
            <p:ph type="title"/>
          </p:nvPr>
        </p:nvSpPr>
        <p:spPr>
          <a:xfrm>
            <a:off x="311700" y="119207"/>
            <a:ext cx="8520600" cy="572700"/>
          </a:xfrm>
        </p:spPr>
        <p:txBody>
          <a:bodyPr/>
          <a:lstStyle/>
          <a:p>
            <a:r>
              <a:rPr lang="es-MX" dirty="0" err="1"/>
              <a:t>Rubric</a:t>
            </a:r>
            <a:r>
              <a:rPr lang="es-MX" dirty="0"/>
              <a:t> </a:t>
            </a:r>
            <a:r>
              <a:rPr lang="es-MX" dirty="0" err="1"/>
              <a:t>for</a:t>
            </a:r>
            <a:r>
              <a:rPr lang="es-MX" dirty="0"/>
              <a:t> </a:t>
            </a:r>
            <a:r>
              <a:rPr lang="es-MX" dirty="0" err="1"/>
              <a:t>Classroom</a:t>
            </a:r>
            <a:r>
              <a:rPr lang="es-MX" dirty="0"/>
              <a:t> </a:t>
            </a:r>
            <a:r>
              <a:rPr lang="es-MX" dirty="0" err="1"/>
              <a:t>Observation</a:t>
            </a:r>
            <a:endParaRPr lang="es-CO" dirty="0"/>
          </a:p>
        </p:txBody>
      </p:sp>
      <p:sp>
        <p:nvSpPr>
          <p:cNvPr id="5" name="Rectángulo 4"/>
          <p:cNvSpPr/>
          <p:nvPr/>
        </p:nvSpPr>
        <p:spPr>
          <a:xfrm>
            <a:off x="0" y="3195021"/>
            <a:ext cx="9144000" cy="15558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78473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1700" y="213797"/>
            <a:ext cx="8520600" cy="572700"/>
          </a:xfrm>
        </p:spPr>
        <p:txBody>
          <a:bodyPr/>
          <a:lstStyle/>
          <a:p>
            <a:r>
              <a:rPr lang="es-CO" dirty="0" err="1"/>
              <a:t>Distribution</a:t>
            </a:r>
            <a:r>
              <a:rPr lang="es-CO" dirty="0"/>
              <a:t> and Longitudinal Data</a:t>
            </a:r>
          </a:p>
        </p:txBody>
      </p:sp>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19</a:t>
            </a:fld>
            <a:endParaRPr lang="en"/>
          </a:p>
        </p:txBody>
      </p:sp>
      <p:sp>
        <p:nvSpPr>
          <p:cNvPr id="7" name="Marcador de texto 2"/>
          <p:cNvSpPr>
            <a:spLocks noGrp="1"/>
          </p:cNvSpPr>
          <p:nvPr>
            <p:ph type="body" idx="1"/>
          </p:nvPr>
        </p:nvSpPr>
        <p:spPr>
          <a:xfrm>
            <a:off x="311700" y="1152475"/>
            <a:ext cx="2382339" cy="3416400"/>
          </a:xfrm>
        </p:spPr>
        <p:txBody>
          <a:bodyPr/>
          <a:lstStyle/>
          <a:p>
            <a:r>
              <a:rPr lang="es-MX" sz="2400" b="1" dirty="0" err="1"/>
              <a:t>Traditional</a:t>
            </a:r>
            <a:r>
              <a:rPr lang="es-MX" sz="2400" b="1" dirty="0"/>
              <a:t> </a:t>
            </a:r>
            <a:r>
              <a:rPr lang="es-MX" sz="2400" b="1" dirty="0" err="1"/>
              <a:t>Approach</a:t>
            </a:r>
            <a:r>
              <a:rPr lang="es-MX" sz="2400" b="1" dirty="0"/>
              <a:t>:</a:t>
            </a:r>
          </a:p>
          <a:p>
            <a:endParaRPr lang="es-MX" sz="2400" b="1" dirty="0"/>
          </a:p>
        </p:txBody>
      </p:sp>
      <p:pic>
        <p:nvPicPr>
          <p:cNvPr id="3" name="Imagen 2"/>
          <p:cNvPicPr>
            <a:picLocks noChangeAspect="1"/>
          </p:cNvPicPr>
          <p:nvPr/>
        </p:nvPicPr>
        <p:blipFill>
          <a:blip r:embed="rId2"/>
          <a:stretch>
            <a:fillRect/>
          </a:stretch>
        </p:blipFill>
        <p:spPr>
          <a:xfrm>
            <a:off x="2694039" y="786308"/>
            <a:ext cx="5599531" cy="4357192"/>
          </a:xfrm>
          <a:prstGeom prst="rect">
            <a:avLst/>
          </a:prstGeom>
        </p:spPr>
      </p:pic>
    </p:spTree>
    <p:extLst>
      <p:ext uri="{BB962C8B-B14F-4D97-AF65-F5344CB8AC3E}">
        <p14:creationId xmlns:p14="http://schemas.microsoft.com/office/powerpoint/2010/main" val="13340831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83100" y="445025"/>
            <a:ext cx="8520600" cy="572700"/>
          </a:xfrm>
          <a:prstGeom prst="rect">
            <a:avLst/>
          </a:prstGeom>
        </p:spPr>
        <p:txBody>
          <a:bodyPr lIns="91425" tIns="91425" rIns="91425" bIns="91425" anchor="t" anchorCtr="0">
            <a:noAutofit/>
          </a:bodyPr>
          <a:lstStyle/>
          <a:p>
            <a:pPr lvl="0" rtl="0">
              <a:spcBef>
                <a:spcPts val="0"/>
              </a:spcBef>
              <a:buNone/>
            </a:pPr>
            <a:r>
              <a:rPr lang="en" dirty="0"/>
              <a:t>About Us</a:t>
            </a:r>
          </a:p>
        </p:txBody>
      </p:sp>
      <p:sp>
        <p:nvSpPr>
          <p:cNvPr id="70" name="Shape 7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645" y="1130131"/>
            <a:ext cx="1284084" cy="1292919"/>
          </a:xfrm>
          <a:prstGeom prst="rect">
            <a:avLst/>
          </a:prstGeom>
        </p:spPr>
      </p:pic>
      <p:sp>
        <p:nvSpPr>
          <p:cNvPr id="12" name="Shape 126"/>
          <p:cNvSpPr txBox="1"/>
          <p:nvPr/>
        </p:nvSpPr>
        <p:spPr>
          <a:xfrm>
            <a:off x="155650" y="2564292"/>
            <a:ext cx="2553174" cy="2492524"/>
          </a:xfrm>
          <a:prstGeom prst="rect">
            <a:avLst/>
          </a:prstGeom>
          <a:noFill/>
          <a:ln>
            <a:noFill/>
          </a:ln>
        </p:spPr>
        <p:txBody>
          <a:bodyPr lIns="91425" tIns="91425" rIns="91425" bIns="91425" anchor="t" anchorCtr="0">
            <a:noAutofit/>
          </a:bodyPr>
          <a:lstStyle/>
          <a:p>
            <a:pPr lvl="0" rtl="0">
              <a:spcBef>
                <a:spcPts val="0"/>
              </a:spcBef>
              <a:buNone/>
            </a:pPr>
            <a:r>
              <a:rPr lang="en" b="1" dirty="0">
                <a:highlight>
                  <a:srgbClr val="FFFFFF"/>
                </a:highlight>
                <a:latin typeface="Georgia"/>
                <a:ea typeface="Georgia"/>
                <a:cs typeface="Georgia"/>
                <a:sym typeface="Georgia"/>
              </a:rPr>
              <a:t>Dr. Camilo Vieira</a:t>
            </a:r>
          </a:p>
          <a:p>
            <a:pPr lvl="0" rtl="0">
              <a:spcBef>
                <a:spcPts val="0"/>
              </a:spcBef>
              <a:buNone/>
            </a:pPr>
            <a:endParaRPr lang="en" sz="1200" b="1" dirty="0">
              <a:highlight>
                <a:srgbClr val="FFFFFF"/>
              </a:highlight>
              <a:latin typeface="Georgia"/>
              <a:ea typeface="Georgia"/>
              <a:cs typeface="Georgia"/>
              <a:sym typeface="Georgia"/>
            </a:endParaRPr>
          </a:p>
          <a:p>
            <a:pPr lvl="0" rtl="0">
              <a:spcBef>
                <a:spcPts val="0"/>
              </a:spcBef>
              <a:buNone/>
            </a:pPr>
            <a:r>
              <a:rPr lang="en" sz="1200" b="1" dirty="0">
                <a:highlight>
                  <a:srgbClr val="FFFFFF"/>
                </a:highlight>
                <a:latin typeface="Georgia"/>
                <a:ea typeface="Georgia"/>
                <a:cs typeface="Georgia"/>
                <a:sym typeface="Georgia"/>
              </a:rPr>
              <a:t>Assistant Professor at Universida del Norte (Colombia)</a:t>
            </a:r>
          </a:p>
          <a:p>
            <a:pPr lvl="0" rtl="0">
              <a:spcBef>
                <a:spcPts val="0"/>
              </a:spcBef>
              <a:buNone/>
            </a:pPr>
            <a:endParaRPr lang="en" sz="1200" b="1" dirty="0">
              <a:highlight>
                <a:srgbClr val="FFFFFF"/>
              </a:highlight>
              <a:latin typeface="Georgia"/>
              <a:ea typeface="Georgia"/>
              <a:cs typeface="Georgia"/>
              <a:sym typeface="Georgia"/>
            </a:endParaRPr>
          </a:p>
          <a:p>
            <a:pPr lvl="0" rtl="0">
              <a:spcBef>
                <a:spcPts val="0"/>
              </a:spcBef>
              <a:buNone/>
            </a:pPr>
            <a:r>
              <a:rPr lang="en" sz="1200" dirty="0">
                <a:solidFill>
                  <a:srgbClr val="000000"/>
                </a:solidFill>
                <a:highlight>
                  <a:srgbClr val="FFFFFF"/>
                </a:highlight>
                <a:latin typeface="Georgia"/>
                <a:ea typeface="Georgia"/>
                <a:cs typeface="Georgia"/>
                <a:sym typeface="Georgia"/>
              </a:rPr>
              <a:t>Computational Science and Engineering Education</a:t>
            </a:r>
          </a:p>
          <a:p>
            <a:pPr lvl="0" rtl="0">
              <a:spcBef>
                <a:spcPts val="0"/>
              </a:spcBef>
              <a:buNone/>
            </a:pPr>
            <a:endParaRPr lang="en" sz="1200" dirty="0">
              <a:solidFill>
                <a:srgbClr val="000000"/>
              </a:solidFill>
              <a:highlight>
                <a:srgbClr val="FFFFFF"/>
              </a:highlight>
              <a:latin typeface="Georgia"/>
              <a:ea typeface="Georgia"/>
              <a:cs typeface="Georgia"/>
              <a:sym typeface="Georgia"/>
            </a:endParaRPr>
          </a:p>
          <a:p>
            <a:pPr lvl="0"/>
            <a:r>
              <a:rPr lang="en-US" sz="1200" dirty="0">
                <a:highlight>
                  <a:srgbClr val="FFFFFF"/>
                </a:highlight>
                <a:latin typeface="Georgia"/>
                <a:ea typeface="Georgia"/>
                <a:cs typeface="Georgia"/>
                <a:sym typeface="Georgia"/>
              </a:rPr>
              <a:t>Computing education</a:t>
            </a:r>
          </a:p>
          <a:p>
            <a:pPr lvl="0"/>
            <a:endParaRPr lang="en-US" sz="1200" dirty="0">
              <a:highlight>
                <a:srgbClr val="FFFFFF"/>
              </a:highlight>
              <a:latin typeface="Georgia"/>
              <a:ea typeface="Georgia"/>
              <a:cs typeface="Georgia"/>
              <a:sym typeface="Georgia"/>
            </a:endParaRPr>
          </a:p>
          <a:p>
            <a:pPr lvl="0"/>
            <a:r>
              <a:rPr lang="en-US" sz="1200" dirty="0">
                <a:highlight>
                  <a:srgbClr val="FFFFFF"/>
                </a:highlight>
                <a:latin typeface="Georgia"/>
                <a:ea typeface="Georgia"/>
                <a:cs typeface="Georgia"/>
                <a:sym typeface="Georgia"/>
              </a:rPr>
              <a:t>Learning analytics for engineering education.</a:t>
            </a:r>
            <a:endParaRPr lang="en" sz="1200" dirty="0">
              <a:solidFill>
                <a:srgbClr val="000000"/>
              </a:solidFill>
              <a:highlight>
                <a:srgbClr val="FFFFFF"/>
              </a:highlight>
              <a:latin typeface="Georgia"/>
              <a:ea typeface="Georgia"/>
              <a:cs typeface="Georgia"/>
              <a:sym typeface="Georgia"/>
            </a:endParaRPr>
          </a:p>
        </p:txBody>
      </p:sp>
      <p:sp>
        <p:nvSpPr>
          <p:cNvPr id="13" name="Shape 126"/>
          <p:cNvSpPr txBox="1"/>
          <p:nvPr/>
        </p:nvSpPr>
        <p:spPr>
          <a:xfrm>
            <a:off x="2913459" y="2564292"/>
            <a:ext cx="2688199" cy="2492524"/>
          </a:xfrm>
          <a:prstGeom prst="rect">
            <a:avLst/>
          </a:prstGeom>
          <a:noFill/>
          <a:ln>
            <a:noFill/>
          </a:ln>
        </p:spPr>
        <p:txBody>
          <a:bodyPr lIns="91425" tIns="91425" rIns="91425" bIns="91425" anchor="t" anchorCtr="0">
            <a:noAutofit/>
          </a:bodyPr>
          <a:lstStyle/>
          <a:p>
            <a:pPr lvl="0"/>
            <a:r>
              <a:rPr lang="en-US" b="1" dirty="0">
                <a:highlight>
                  <a:srgbClr val="FFFFFF"/>
                </a:highlight>
                <a:latin typeface="Georgia"/>
                <a:ea typeface="Georgia"/>
                <a:cs typeface="Georgia"/>
                <a:sym typeface="Georgia"/>
              </a:rPr>
              <a:t>Prof. Alejandra J. Magana </a:t>
            </a:r>
          </a:p>
          <a:p>
            <a:pPr lvl="0"/>
            <a:endParaRPr lang="en-US" sz="1200" b="1" dirty="0">
              <a:highlight>
                <a:srgbClr val="FFFFFF"/>
              </a:highlight>
              <a:latin typeface="Georgia"/>
              <a:ea typeface="Georgia"/>
              <a:cs typeface="Georgia"/>
              <a:sym typeface="Georgia"/>
            </a:endParaRPr>
          </a:p>
          <a:p>
            <a:pPr lvl="0"/>
            <a:r>
              <a:rPr lang="en-US" sz="1200" b="1" dirty="0">
                <a:highlight>
                  <a:srgbClr val="FFFFFF"/>
                </a:highlight>
                <a:latin typeface="Georgia"/>
                <a:ea typeface="Georgia"/>
                <a:cs typeface="Georgia"/>
                <a:sym typeface="Georgia"/>
              </a:rPr>
              <a:t>Professor of the Computer and Information Technology Department at Purdue</a:t>
            </a:r>
          </a:p>
          <a:p>
            <a:pPr lvl="0"/>
            <a:endParaRPr lang="en" sz="1200" b="1" dirty="0">
              <a:highlight>
                <a:srgbClr val="FFFFFF"/>
              </a:highlight>
              <a:latin typeface="Georgia"/>
              <a:ea typeface="Georgia"/>
              <a:cs typeface="Georgia"/>
              <a:sym typeface="Georgia"/>
            </a:endParaRPr>
          </a:p>
          <a:p>
            <a:pPr lvl="0"/>
            <a:r>
              <a:rPr lang="en-US" sz="1200" dirty="0">
                <a:highlight>
                  <a:srgbClr val="FFFFFF"/>
                </a:highlight>
                <a:latin typeface="Georgia"/>
                <a:ea typeface="Georgia"/>
                <a:cs typeface="Georgia"/>
                <a:sym typeface="Georgia"/>
              </a:rPr>
              <a:t>Characterizing modeling and simulation practices in science and e</a:t>
            </a:r>
            <a:r>
              <a:rPr lang="en-US" sz="1200" dirty="0">
                <a:solidFill>
                  <a:srgbClr val="000000"/>
                </a:solidFill>
                <a:highlight>
                  <a:srgbClr val="FFFFFF"/>
                </a:highlight>
                <a:latin typeface="Georgia"/>
                <a:ea typeface="Georgia"/>
                <a:cs typeface="Georgia"/>
                <a:sym typeface="Georgia"/>
              </a:rPr>
              <a:t>ngineering</a:t>
            </a:r>
          </a:p>
          <a:p>
            <a:pPr lvl="0"/>
            <a:endParaRPr lang="en-US" sz="1200" dirty="0">
              <a:solidFill>
                <a:srgbClr val="000000"/>
              </a:solidFill>
              <a:highlight>
                <a:srgbClr val="FFFFFF"/>
              </a:highlight>
              <a:latin typeface="Georgia"/>
              <a:ea typeface="Georgia"/>
              <a:cs typeface="Georgia"/>
              <a:sym typeface="Georgia"/>
            </a:endParaRPr>
          </a:p>
          <a:p>
            <a:pPr lvl="0"/>
            <a:r>
              <a:rPr lang="en-US" sz="1200" dirty="0" err="1">
                <a:highlight>
                  <a:srgbClr val="FFFFFF"/>
                </a:highlight>
                <a:latin typeface="Georgia"/>
                <a:ea typeface="Georgia"/>
                <a:cs typeface="Georgia"/>
                <a:sym typeface="Georgia"/>
              </a:rPr>
              <a:t>Cyberlearning</a:t>
            </a:r>
            <a:r>
              <a:rPr lang="en-US" sz="1200" dirty="0">
                <a:highlight>
                  <a:srgbClr val="FFFFFF"/>
                </a:highlight>
                <a:latin typeface="Georgia"/>
                <a:ea typeface="Georgia"/>
                <a:cs typeface="Georgia"/>
                <a:sym typeface="Georgia"/>
              </a:rPr>
              <a:t> in STEM</a:t>
            </a:r>
            <a:endParaRPr lang="en-US" sz="1200" dirty="0">
              <a:solidFill>
                <a:srgbClr val="000000"/>
              </a:solidFill>
              <a:highlight>
                <a:srgbClr val="FFFFFF"/>
              </a:highlight>
              <a:latin typeface="Georgia"/>
              <a:ea typeface="Georgia"/>
              <a:cs typeface="Georgia"/>
              <a:sym typeface="Georgia"/>
            </a:endParaRPr>
          </a:p>
        </p:txBody>
      </p:sp>
      <p:sp>
        <p:nvSpPr>
          <p:cNvPr id="14" name="Shape 126"/>
          <p:cNvSpPr txBox="1"/>
          <p:nvPr/>
        </p:nvSpPr>
        <p:spPr>
          <a:xfrm>
            <a:off x="5929144" y="2564292"/>
            <a:ext cx="2817663" cy="2492524"/>
          </a:xfrm>
          <a:prstGeom prst="rect">
            <a:avLst/>
          </a:prstGeom>
          <a:noFill/>
          <a:ln>
            <a:noFill/>
          </a:ln>
        </p:spPr>
        <p:txBody>
          <a:bodyPr lIns="91425" tIns="91425" rIns="91425" bIns="91425" anchor="t" anchorCtr="0">
            <a:noAutofit/>
          </a:bodyPr>
          <a:lstStyle/>
          <a:p>
            <a:pPr lvl="0"/>
            <a:r>
              <a:rPr lang="en-US" b="1" dirty="0">
                <a:highlight>
                  <a:srgbClr val="FFFFFF"/>
                </a:highlight>
                <a:latin typeface="Georgia"/>
                <a:ea typeface="Georgia"/>
                <a:cs typeface="Georgia"/>
                <a:sym typeface="Georgia"/>
              </a:rPr>
              <a:t>Prof. Mireille “Mimi” </a:t>
            </a:r>
            <a:r>
              <a:rPr lang="en-US" b="1" dirty="0" err="1">
                <a:highlight>
                  <a:srgbClr val="FFFFFF"/>
                </a:highlight>
                <a:latin typeface="Georgia"/>
                <a:ea typeface="Georgia"/>
                <a:cs typeface="Georgia"/>
                <a:sym typeface="Georgia"/>
              </a:rPr>
              <a:t>Boutin</a:t>
            </a:r>
            <a:r>
              <a:rPr lang="en-US" b="1" dirty="0">
                <a:highlight>
                  <a:srgbClr val="FFFFFF"/>
                </a:highlight>
                <a:latin typeface="Georgia"/>
                <a:ea typeface="Georgia"/>
                <a:cs typeface="Georgia"/>
                <a:sym typeface="Georgia"/>
              </a:rPr>
              <a:t> </a:t>
            </a:r>
          </a:p>
          <a:p>
            <a:pPr lvl="0"/>
            <a:endParaRPr lang="en-US" sz="1200" b="1" dirty="0">
              <a:highlight>
                <a:srgbClr val="FFFFFF"/>
              </a:highlight>
              <a:latin typeface="Georgia"/>
              <a:ea typeface="Georgia"/>
              <a:cs typeface="Georgia"/>
              <a:sym typeface="Georgia"/>
            </a:endParaRPr>
          </a:p>
          <a:p>
            <a:pPr lvl="0"/>
            <a:r>
              <a:rPr lang="en-US" sz="1200" b="1" dirty="0">
                <a:highlight>
                  <a:srgbClr val="FFFFFF"/>
                </a:highlight>
                <a:latin typeface="Georgia"/>
                <a:ea typeface="Georgia"/>
                <a:cs typeface="Georgia"/>
                <a:sym typeface="Georgia"/>
              </a:rPr>
              <a:t>Associate professor in the School of Electrical and Computer Engineering at Purdue</a:t>
            </a:r>
          </a:p>
          <a:p>
            <a:pPr lvl="0"/>
            <a:endParaRPr lang="en" sz="1200" dirty="0">
              <a:highlight>
                <a:srgbClr val="FFFFFF"/>
              </a:highlight>
              <a:latin typeface="Georgia"/>
              <a:ea typeface="Georgia"/>
              <a:cs typeface="Georgia"/>
              <a:sym typeface="Georgia"/>
            </a:endParaRPr>
          </a:p>
          <a:p>
            <a:pPr lvl="0"/>
            <a:r>
              <a:rPr lang="en-US" sz="1200" dirty="0">
                <a:highlight>
                  <a:srgbClr val="FFFFFF"/>
                </a:highlight>
                <a:latin typeface="Georgia"/>
                <a:ea typeface="Georgia"/>
                <a:cs typeface="Georgia"/>
                <a:sym typeface="Georgia"/>
              </a:rPr>
              <a:t>“Learning by Teaching”</a:t>
            </a:r>
            <a:endParaRPr lang="en" sz="1200" dirty="0">
              <a:highlight>
                <a:srgbClr val="FFFFFF"/>
              </a:highlight>
              <a:latin typeface="Georgia"/>
              <a:ea typeface="Georgia"/>
              <a:cs typeface="Georgia"/>
              <a:sym typeface="Georgia"/>
            </a:endParaRPr>
          </a:p>
          <a:p>
            <a:pPr lvl="0"/>
            <a:r>
              <a:rPr lang="en-US" sz="1200" dirty="0">
                <a:highlight>
                  <a:srgbClr val="FFFFFF"/>
                </a:highlight>
                <a:latin typeface="Georgia"/>
                <a:ea typeface="Georgia"/>
                <a:cs typeface="Georgia"/>
                <a:sym typeface="Georgia"/>
                <a:hlinkClick r:id="rId4"/>
              </a:rPr>
              <a:t>www.projectrhea.org</a:t>
            </a:r>
            <a:endParaRPr lang="en-US" sz="1200" dirty="0">
              <a:highlight>
                <a:srgbClr val="FFFFFF"/>
              </a:highlight>
              <a:latin typeface="Georgia"/>
              <a:ea typeface="Georgia"/>
              <a:cs typeface="Georgia"/>
              <a:sym typeface="Georgia"/>
            </a:endParaRPr>
          </a:p>
          <a:p>
            <a:pPr lvl="0"/>
            <a:endParaRPr lang="en-US" sz="1200" dirty="0">
              <a:highlight>
                <a:srgbClr val="FFFFFF"/>
              </a:highlight>
              <a:latin typeface="Georgia"/>
              <a:ea typeface="Georgia"/>
              <a:cs typeface="Georgia"/>
              <a:sym typeface="Georgia"/>
            </a:endParaRPr>
          </a:p>
          <a:p>
            <a:pPr lvl="0"/>
            <a:r>
              <a:rPr lang="en-US" sz="1200" dirty="0">
                <a:highlight>
                  <a:srgbClr val="FFFFFF"/>
                </a:highlight>
                <a:latin typeface="Georgia"/>
                <a:ea typeface="Georgia"/>
                <a:cs typeface="Georgia"/>
                <a:sym typeface="Georgia"/>
              </a:rPr>
              <a:t>Machine learning and applied mathematics</a:t>
            </a:r>
            <a:endParaRPr lang="en" sz="1200" dirty="0">
              <a:solidFill>
                <a:srgbClr val="000000"/>
              </a:solidFill>
              <a:highlight>
                <a:srgbClr val="FFFFFF"/>
              </a:highlight>
              <a:latin typeface="Georgia"/>
              <a:ea typeface="Georgia"/>
              <a:cs typeface="Georgia"/>
              <a:sym typeface="Georgia"/>
            </a:endParaRPr>
          </a:p>
        </p:txBody>
      </p:sp>
      <p:pic>
        <p:nvPicPr>
          <p:cNvPr id="2" name="Imagen 1"/>
          <p:cNvPicPr>
            <a:picLocks noChangeAspect="1"/>
          </p:cNvPicPr>
          <p:nvPr/>
        </p:nvPicPr>
        <p:blipFill rotWithShape="1">
          <a:blip r:embed="rId5">
            <a:extLst>
              <a:ext uri="{28A0092B-C50C-407E-A947-70E740481C1C}">
                <a14:useLocalDpi xmlns:a14="http://schemas.microsoft.com/office/drawing/2010/main" val="0"/>
              </a:ext>
            </a:extLst>
          </a:blip>
          <a:srcRect t="4947" b="23491"/>
          <a:stretch/>
        </p:blipFill>
        <p:spPr>
          <a:xfrm>
            <a:off x="6509140" y="1130131"/>
            <a:ext cx="1277717" cy="1371529"/>
          </a:xfrm>
          <a:prstGeom prst="rect">
            <a:avLst/>
          </a:prstGeom>
        </p:spPr>
      </p:pic>
      <p:pic>
        <p:nvPicPr>
          <p:cNvPr id="1026" name="Picture 2" descr="Image result for alejandra magana purdue">
            <a:extLst>
              <a:ext uri="{FF2B5EF4-FFF2-40B4-BE49-F238E27FC236}">
                <a16:creationId xmlns:a16="http://schemas.microsoft.com/office/drawing/2014/main" id="{AE74C70B-556D-42A8-8685-C2AB4582049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7441"/>
          <a:stretch/>
        </p:blipFill>
        <p:spPr bwMode="auto">
          <a:xfrm>
            <a:off x="3564372" y="1130131"/>
            <a:ext cx="1428647" cy="13715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1700" y="213797"/>
            <a:ext cx="8520600" cy="572700"/>
          </a:xfrm>
        </p:spPr>
        <p:txBody>
          <a:bodyPr/>
          <a:lstStyle/>
          <a:p>
            <a:r>
              <a:rPr lang="es-CO" dirty="0" err="1"/>
              <a:t>Progression</a:t>
            </a:r>
            <a:r>
              <a:rPr lang="es-CO" dirty="0"/>
              <a:t> </a:t>
            </a:r>
            <a:r>
              <a:rPr lang="es-CO" dirty="0" err="1"/>
              <a:t>on</a:t>
            </a:r>
            <a:r>
              <a:rPr lang="es-CO" dirty="0"/>
              <a:t> </a:t>
            </a:r>
            <a:r>
              <a:rPr lang="es-CO" dirty="0" err="1"/>
              <a:t>Effective</a:t>
            </a:r>
            <a:r>
              <a:rPr lang="es-CO" dirty="0"/>
              <a:t> </a:t>
            </a:r>
            <a:r>
              <a:rPr lang="es-CO" dirty="0" err="1"/>
              <a:t>Teaching</a:t>
            </a:r>
            <a:r>
              <a:rPr lang="es-CO" dirty="0"/>
              <a:t> Time</a:t>
            </a:r>
          </a:p>
        </p:txBody>
      </p:sp>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20</a:t>
            </a:fld>
            <a:endParaRPr lang="en"/>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284" y="809020"/>
            <a:ext cx="7935432" cy="4334480"/>
          </a:xfrm>
          <a:prstGeom prst="rect">
            <a:avLst/>
          </a:prstGeom>
        </p:spPr>
      </p:pic>
      <p:sp>
        <p:nvSpPr>
          <p:cNvPr id="5" name="Rectángulo 4"/>
          <p:cNvSpPr/>
          <p:nvPr/>
        </p:nvSpPr>
        <p:spPr>
          <a:xfrm>
            <a:off x="2130015" y="946670"/>
            <a:ext cx="6409702" cy="370733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9912795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1700" y="213797"/>
            <a:ext cx="8520600" cy="572700"/>
          </a:xfrm>
        </p:spPr>
        <p:txBody>
          <a:bodyPr/>
          <a:lstStyle/>
          <a:p>
            <a:r>
              <a:rPr lang="es-CO" dirty="0" err="1"/>
              <a:t>Progression</a:t>
            </a:r>
            <a:r>
              <a:rPr lang="es-CO" dirty="0"/>
              <a:t> </a:t>
            </a:r>
            <a:r>
              <a:rPr lang="es-CO" dirty="0" err="1"/>
              <a:t>on</a:t>
            </a:r>
            <a:r>
              <a:rPr lang="es-CO" dirty="0"/>
              <a:t> </a:t>
            </a:r>
            <a:r>
              <a:rPr lang="es-CO" dirty="0" err="1"/>
              <a:t>Effective</a:t>
            </a:r>
            <a:r>
              <a:rPr lang="es-CO" dirty="0"/>
              <a:t> </a:t>
            </a:r>
            <a:r>
              <a:rPr lang="es-CO" dirty="0" err="1"/>
              <a:t>Teaching</a:t>
            </a:r>
            <a:r>
              <a:rPr lang="es-CO" dirty="0"/>
              <a:t> Time</a:t>
            </a:r>
          </a:p>
        </p:txBody>
      </p:sp>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21</a:t>
            </a:fld>
            <a:endParaRPr lang="en"/>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284" y="809020"/>
            <a:ext cx="7935432" cy="4334480"/>
          </a:xfrm>
          <a:prstGeom prst="rect">
            <a:avLst/>
          </a:prstGeom>
        </p:spPr>
      </p:pic>
      <p:sp>
        <p:nvSpPr>
          <p:cNvPr id="5" name="Rectángulo 4"/>
          <p:cNvSpPr/>
          <p:nvPr/>
        </p:nvSpPr>
        <p:spPr>
          <a:xfrm>
            <a:off x="4141693" y="946670"/>
            <a:ext cx="4398023" cy="370733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16949963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1700" y="213797"/>
            <a:ext cx="8520600" cy="572700"/>
          </a:xfrm>
        </p:spPr>
        <p:txBody>
          <a:bodyPr/>
          <a:lstStyle/>
          <a:p>
            <a:r>
              <a:rPr lang="es-CO" dirty="0" err="1"/>
              <a:t>Progression</a:t>
            </a:r>
            <a:r>
              <a:rPr lang="es-CO" dirty="0"/>
              <a:t> </a:t>
            </a:r>
            <a:r>
              <a:rPr lang="es-CO" dirty="0" err="1"/>
              <a:t>on</a:t>
            </a:r>
            <a:r>
              <a:rPr lang="es-CO" dirty="0"/>
              <a:t> </a:t>
            </a:r>
            <a:r>
              <a:rPr lang="es-CO" dirty="0" err="1"/>
              <a:t>Effective</a:t>
            </a:r>
            <a:r>
              <a:rPr lang="es-CO" dirty="0"/>
              <a:t> </a:t>
            </a:r>
            <a:r>
              <a:rPr lang="es-CO" dirty="0" err="1"/>
              <a:t>Teaching</a:t>
            </a:r>
            <a:r>
              <a:rPr lang="es-CO" dirty="0"/>
              <a:t> Time</a:t>
            </a:r>
          </a:p>
        </p:txBody>
      </p:sp>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22</a:t>
            </a:fld>
            <a:endParaRPr lang="en"/>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284" y="809020"/>
            <a:ext cx="7935432" cy="4334480"/>
          </a:xfrm>
          <a:prstGeom prst="rect">
            <a:avLst/>
          </a:prstGeom>
        </p:spPr>
      </p:pic>
      <p:sp>
        <p:nvSpPr>
          <p:cNvPr id="5" name="Rectángulo 4"/>
          <p:cNvSpPr/>
          <p:nvPr/>
        </p:nvSpPr>
        <p:spPr>
          <a:xfrm>
            <a:off x="6142616" y="946670"/>
            <a:ext cx="2397100" cy="370733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23002203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1700" y="213797"/>
            <a:ext cx="8520600" cy="572700"/>
          </a:xfrm>
        </p:spPr>
        <p:txBody>
          <a:bodyPr/>
          <a:lstStyle/>
          <a:p>
            <a:r>
              <a:rPr lang="es-CO" dirty="0" err="1"/>
              <a:t>Progression</a:t>
            </a:r>
            <a:r>
              <a:rPr lang="es-CO" dirty="0"/>
              <a:t> </a:t>
            </a:r>
            <a:r>
              <a:rPr lang="es-CO" dirty="0" err="1"/>
              <a:t>on</a:t>
            </a:r>
            <a:r>
              <a:rPr lang="es-CO" dirty="0"/>
              <a:t> </a:t>
            </a:r>
            <a:r>
              <a:rPr lang="es-CO" dirty="0" err="1"/>
              <a:t>Effective</a:t>
            </a:r>
            <a:r>
              <a:rPr lang="es-CO" dirty="0"/>
              <a:t> </a:t>
            </a:r>
            <a:r>
              <a:rPr lang="es-CO" dirty="0" err="1"/>
              <a:t>Teaching</a:t>
            </a:r>
            <a:r>
              <a:rPr lang="es-CO" dirty="0"/>
              <a:t> Time</a:t>
            </a:r>
          </a:p>
        </p:txBody>
      </p:sp>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23</a:t>
            </a:fld>
            <a:endParaRPr lang="en"/>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284" y="809020"/>
            <a:ext cx="7935432" cy="4334480"/>
          </a:xfrm>
          <a:prstGeom prst="rect">
            <a:avLst/>
          </a:prstGeom>
        </p:spPr>
      </p:pic>
    </p:spTree>
    <p:extLst>
      <p:ext uri="{BB962C8B-B14F-4D97-AF65-F5344CB8AC3E}">
        <p14:creationId xmlns:p14="http://schemas.microsoft.com/office/powerpoint/2010/main" val="15791867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4551" y="445025"/>
            <a:ext cx="9028945" cy="572700"/>
          </a:xfrm>
        </p:spPr>
        <p:txBody>
          <a:bodyPr/>
          <a:lstStyle/>
          <a:p>
            <a:r>
              <a:rPr lang="en-US" sz="2400" b="1" dirty="0"/>
              <a:t>Identifying whether these groups are statistically significant</a:t>
            </a:r>
          </a:p>
        </p:txBody>
      </p:sp>
      <p:sp>
        <p:nvSpPr>
          <p:cNvPr id="3" name="Text Placeholder 2"/>
          <p:cNvSpPr>
            <a:spLocks noGrp="1"/>
          </p:cNvSpPr>
          <p:nvPr>
            <p:ph type="body" idx="1"/>
          </p:nvPr>
        </p:nvSpPr>
        <p:spPr>
          <a:xfrm>
            <a:off x="311700" y="1053791"/>
            <a:ext cx="8520600" cy="2932580"/>
          </a:xfrm>
        </p:spPr>
        <p:txBody>
          <a:bodyPr/>
          <a:lstStyle/>
          <a:p>
            <a:pPr>
              <a:spcAft>
                <a:spcPts val="0"/>
              </a:spcAft>
            </a:pPr>
            <a:r>
              <a:rPr lang="en-US" sz="2400" dirty="0"/>
              <a:t>Can we use parametric or non-parametric tests?</a:t>
            </a:r>
          </a:p>
          <a:p>
            <a:pPr>
              <a:spcAft>
                <a:spcPts val="0"/>
              </a:spcAft>
            </a:pPr>
            <a:endParaRPr lang="en-US" sz="2200" b="1" dirty="0"/>
          </a:p>
          <a:p>
            <a:pPr>
              <a:spcAft>
                <a:spcPts val="0"/>
              </a:spcAft>
            </a:pPr>
            <a:r>
              <a:rPr lang="en-US" sz="2200" b="1" dirty="0"/>
              <a:t>Permutation </a:t>
            </a:r>
            <a:r>
              <a:rPr lang="en-US" sz="2200" dirty="0"/>
              <a:t>test</a:t>
            </a:r>
            <a:r>
              <a:rPr lang="en-US" sz="1200" dirty="0"/>
              <a:t>(Ernst, 2004, </a:t>
            </a:r>
            <a:r>
              <a:rPr lang="nl-NL" sz="1200" dirty="0"/>
              <a:t>Huo, Heyvaert, Van Den Noortgate, and Onghena, 2014</a:t>
            </a:r>
            <a:r>
              <a:rPr lang="en-US" sz="1200" dirty="0"/>
              <a:t>)</a:t>
            </a:r>
            <a:r>
              <a:rPr lang="en-US" sz="2200" dirty="0"/>
              <a:t>:</a:t>
            </a:r>
            <a:endParaRPr lang="en-US" sz="1400" dirty="0"/>
          </a:p>
          <a:p>
            <a:pPr marL="284163">
              <a:spcAft>
                <a:spcPts val="0"/>
              </a:spcAft>
            </a:pPr>
            <a:r>
              <a:rPr lang="en-US" sz="1600" b="1" dirty="0"/>
              <a:t>Null hypothesis: </a:t>
            </a:r>
            <a:r>
              <a:rPr lang="en-US" sz="1600" dirty="0"/>
              <a:t>the groups are identically distributed</a:t>
            </a:r>
          </a:p>
          <a:p>
            <a:pPr marL="284163">
              <a:spcAft>
                <a:spcPts val="0"/>
              </a:spcAft>
            </a:pPr>
            <a:r>
              <a:rPr lang="en-US" sz="1600" b="1" dirty="0"/>
              <a:t>Alternative hypothesis: </a:t>
            </a:r>
            <a:r>
              <a:rPr lang="en-US" sz="1600" dirty="0"/>
              <a:t>at least one of the groups is not identically distributed to the rest of them</a:t>
            </a:r>
          </a:p>
          <a:p>
            <a:pPr marL="284163">
              <a:spcAft>
                <a:spcPts val="0"/>
              </a:spcAft>
            </a:pPr>
            <a:endParaRPr lang="en-US" sz="1600" dirty="0"/>
          </a:p>
          <a:p>
            <a:pPr marL="284163">
              <a:spcAft>
                <a:spcPts val="0"/>
              </a:spcAft>
            </a:pPr>
            <a:r>
              <a:rPr lang="en-US" sz="1600" b="1" dirty="0"/>
              <a:t>Assumption:</a:t>
            </a:r>
            <a:r>
              <a:rPr lang="en-US" sz="1600" dirty="0"/>
              <a:t> independence among observations</a:t>
            </a:r>
          </a:p>
          <a:p>
            <a:pPr marL="284163">
              <a:spcAft>
                <a:spcPts val="0"/>
              </a:spcAft>
            </a:pPr>
            <a:endParaRPr lang="en-US" sz="16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24</a:t>
            </a:fld>
            <a:endParaRPr lang="en"/>
          </a:p>
        </p:txBody>
      </p:sp>
      <p:sp>
        <p:nvSpPr>
          <p:cNvPr id="8" name="Rectangle 7"/>
          <p:cNvSpPr/>
          <p:nvPr/>
        </p:nvSpPr>
        <p:spPr>
          <a:xfrm>
            <a:off x="93209" y="4841372"/>
            <a:ext cx="8306937" cy="215444"/>
          </a:xfrm>
          <a:prstGeom prst="rect">
            <a:avLst/>
          </a:prstGeom>
        </p:spPr>
        <p:txBody>
          <a:bodyPr wrap="square">
            <a:spAutoFit/>
          </a:bodyPr>
          <a:lstStyle/>
          <a:p>
            <a:r>
              <a:rPr lang="en-US" sz="800" dirty="0"/>
              <a:t>Vieira, C. Magana, A. J., </a:t>
            </a:r>
            <a:r>
              <a:rPr lang="en-US" sz="800" dirty="0" err="1"/>
              <a:t>Boutin</a:t>
            </a:r>
            <a:r>
              <a:rPr lang="en-US" sz="800" dirty="0"/>
              <a:t>, M. (2017) </a:t>
            </a:r>
            <a:r>
              <a:rPr lang="en-US" sz="800" i="1" dirty="0"/>
              <a:t>Add-on Preferential Groups (APG): Analyzing student preferences of teaching methods</a:t>
            </a:r>
            <a:r>
              <a:rPr lang="en-US" sz="800" dirty="0"/>
              <a:t>. Manuscript submitted for publication.</a:t>
            </a:r>
          </a:p>
        </p:txBody>
      </p:sp>
      <p:pic>
        <p:nvPicPr>
          <p:cNvPr id="6" name="Picture 4" descr="Related image">
            <a:extLst>
              <a:ext uri="{FF2B5EF4-FFF2-40B4-BE49-F238E27FC236}">
                <a16:creationId xmlns:a16="http://schemas.microsoft.com/office/drawing/2014/main" id="{284103CF-FBA6-4A09-AE75-083DA1F1FD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4069" y="3081472"/>
            <a:ext cx="2038231" cy="1243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5978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Significant Groups?</a:t>
            </a:r>
          </a:p>
        </p:txBody>
      </p:sp>
      <p:sp>
        <p:nvSpPr>
          <p:cNvPr id="3" name="Text Placeholder 2"/>
          <p:cNvSpPr>
            <a:spLocks noGrp="1"/>
          </p:cNvSpPr>
          <p:nvPr>
            <p:ph type="body" idx="1"/>
          </p:nvPr>
        </p:nvSpPr>
        <p:spPr>
          <a:xfrm>
            <a:off x="311700" y="1053791"/>
            <a:ext cx="8520600" cy="2932580"/>
          </a:xfrm>
        </p:spPr>
        <p:txBody>
          <a:bodyPr/>
          <a:lstStyle/>
          <a:p>
            <a:pPr>
              <a:spcAft>
                <a:spcPts val="0"/>
              </a:spcAft>
            </a:pPr>
            <a:r>
              <a:rPr lang="en-US" sz="2200" b="1" dirty="0"/>
              <a:t>Permutation </a:t>
            </a:r>
            <a:r>
              <a:rPr lang="en-US" sz="2200" dirty="0"/>
              <a:t>test:</a:t>
            </a:r>
            <a:endParaRPr lang="en-US" sz="14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25</a:t>
            </a:fld>
            <a:endParaRPr lang="en"/>
          </a:p>
        </p:txBody>
      </p:sp>
      <p:sp>
        <p:nvSpPr>
          <p:cNvPr id="5" name="Rounded Rectangle 4"/>
          <p:cNvSpPr/>
          <p:nvPr/>
        </p:nvSpPr>
        <p:spPr>
          <a:xfrm>
            <a:off x="1402207" y="1689846"/>
            <a:ext cx="785707" cy="684107"/>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12</a:t>
            </a:r>
          </a:p>
        </p:txBody>
      </p:sp>
      <p:sp>
        <p:nvSpPr>
          <p:cNvPr id="7" name="Rounded Rectangle 6"/>
          <p:cNvSpPr/>
          <p:nvPr/>
        </p:nvSpPr>
        <p:spPr>
          <a:xfrm>
            <a:off x="1402207" y="2501125"/>
            <a:ext cx="785707" cy="684107"/>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8</a:t>
            </a:r>
          </a:p>
        </p:txBody>
      </p:sp>
      <p:sp>
        <p:nvSpPr>
          <p:cNvPr id="9" name="Rounded Rectangle 8"/>
          <p:cNvSpPr/>
          <p:nvPr/>
        </p:nvSpPr>
        <p:spPr>
          <a:xfrm>
            <a:off x="2360824" y="1689846"/>
            <a:ext cx="785707" cy="684107"/>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23</a:t>
            </a:r>
          </a:p>
        </p:txBody>
      </p:sp>
      <p:sp>
        <p:nvSpPr>
          <p:cNvPr id="10" name="Rounded Rectangle 9"/>
          <p:cNvSpPr/>
          <p:nvPr/>
        </p:nvSpPr>
        <p:spPr>
          <a:xfrm>
            <a:off x="2360824" y="2501125"/>
            <a:ext cx="785707" cy="684107"/>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15</a:t>
            </a:r>
          </a:p>
        </p:txBody>
      </p:sp>
      <p:sp>
        <p:nvSpPr>
          <p:cNvPr id="11" name="Rounded Rectangle 10"/>
          <p:cNvSpPr/>
          <p:nvPr/>
        </p:nvSpPr>
        <p:spPr>
          <a:xfrm>
            <a:off x="1402207" y="3317393"/>
            <a:ext cx="785707" cy="684107"/>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13</a:t>
            </a:r>
          </a:p>
        </p:txBody>
      </p:sp>
      <p:sp>
        <p:nvSpPr>
          <p:cNvPr id="15" name="Rounded Rectangle 14"/>
          <p:cNvSpPr/>
          <p:nvPr/>
        </p:nvSpPr>
        <p:spPr>
          <a:xfrm>
            <a:off x="2360824" y="3317393"/>
            <a:ext cx="785707" cy="684107"/>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17</a:t>
            </a:r>
          </a:p>
        </p:txBody>
      </p:sp>
      <p:sp>
        <p:nvSpPr>
          <p:cNvPr id="16" name="Rounded Rectangle 15"/>
          <p:cNvSpPr/>
          <p:nvPr/>
        </p:nvSpPr>
        <p:spPr>
          <a:xfrm>
            <a:off x="3700460" y="1689846"/>
            <a:ext cx="785707" cy="68410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22</a:t>
            </a:r>
          </a:p>
        </p:txBody>
      </p:sp>
      <p:sp>
        <p:nvSpPr>
          <p:cNvPr id="17" name="Rounded Rectangle 16"/>
          <p:cNvSpPr/>
          <p:nvPr/>
        </p:nvSpPr>
        <p:spPr>
          <a:xfrm>
            <a:off x="3700460" y="2501125"/>
            <a:ext cx="785707" cy="68410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25</a:t>
            </a:r>
          </a:p>
        </p:txBody>
      </p:sp>
      <p:sp>
        <p:nvSpPr>
          <p:cNvPr id="18" name="Rounded Rectangle 17"/>
          <p:cNvSpPr/>
          <p:nvPr/>
        </p:nvSpPr>
        <p:spPr>
          <a:xfrm>
            <a:off x="4659077" y="1689846"/>
            <a:ext cx="785707" cy="68410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32</a:t>
            </a:r>
          </a:p>
        </p:txBody>
      </p:sp>
      <p:sp>
        <p:nvSpPr>
          <p:cNvPr id="19" name="Rounded Rectangle 18"/>
          <p:cNvSpPr/>
          <p:nvPr/>
        </p:nvSpPr>
        <p:spPr>
          <a:xfrm>
            <a:off x="4659077" y="2501125"/>
            <a:ext cx="785707" cy="68410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24</a:t>
            </a:r>
          </a:p>
        </p:txBody>
      </p:sp>
      <p:sp>
        <p:nvSpPr>
          <p:cNvPr id="20" name="Rounded Rectangle 19"/>
          <p:cNvSpPr/>
          <p:nvPr/>
        </p:nvSpPr>
        <p:spPr>
          <a:xfrm>
            <a:off x="3700460" y="3317393"/>
            <a:ext cx="785707" cy="68410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18</a:t>
            </a:r>
          </a:p>
        </p:txBody>
      </p:sp>
      <p:sp>
        <p:nvSpPr>
          <p:cNvPr id="21" name="Rounded Rectangle 20"/>
          <p:cNvSpPr/>
          <p:nvPr/>
        </p:nvSpPr>
        <p:spPr>
          <a:xfrm>
            <a:off x="4659077" y="3317393"/>
            <a:ext cx="785707" cy="68410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15</a:t>
            </a:r>
          </a:p>
        </p:txBody>
      </p:sp>
      <p:sp>
        <p:nvSpPr>
          <p:cNvPr id="22" name="Rounded Rectangle 21"/>
          <p:cNvSpPr/>
          <p:nvPr/>
        </p:nvSpPr>
        <p:spPr>
          <a:xfrm>
            <a:off x="1568472" y="4301068"/>
            <a:ext cx="1411796" cy="41674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Mean = 14.67</a:t>
            </a:r>
          </a:p>
        </p:txBody>
      </p:sp>
      <p:sp>
        <p:nvSpPr>
          <p:cNvPr id="23" name="Rounded Rectangle 22"/>
          <p:cNvSpPr/>
          <p:nvPr/>
        </p:nvSpPr>
        <p:spPr>
          <a:xfrm>
            <a:off x="3873625" y="4301068"/>
            <a:ext cx="1411796" cy="41674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Mean = 22.6</a:t>
            </a:r>
          </a:p>
        </p:txBody>
      </p:sp>
      <p:sp>
        <p:nvSpPr>
          <p:cNvPr id="24" name="Rounded Rectangle 23"/>
          <p:cNvSpPr/>
          <p:nvPr/>
        </p:nvSpPr>
        <p:spPr>
          <a:xfrm>
            <a:off x="6326293" y="4301068"/>
            <a:ext cx="2363893" cy="41674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Diff = 14.67 - 22.6 = -7.93</a:t>
            </a:r>
          </a:p>
        </p:txBody>
      </p:sp>
    </p:spTree>
    <p:extLst>
      <p:ext uri="{BB962C8B-B14F-4D97-AF65-F5344CB8AC3E}">
        <p14:creationId xmlns:p14="http://schemas.microsoft.com/office/powerpoint/2010/main" val="28218799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Significant Groups?</a:t>
            </a:r>
          </a:p>
        </p:txBody>
      </p:sp>
      <p:sp>
        <p:nvSpPr>
          <p:cNvPr id="3" name="Text Placeholder 2"/>
          <p:cNvSpPr>
            <a:spLocks noGrp="1"/>
          </p:cNvSpPr>
          <p:nvPr>
            <p:ph type="body" idx="1"/>
          </p:nvPr>
        </p:nvSpPr>
        <p:spPr>
          <a:xfrm>
            <a:off x="311700" y="1053791"/>
            <a:ext cx="8520600" cy="2932580"/>
          </a:xfrm>
        </p:spPr>
        <p:txBody>
          <a:bodyPr/>
          <a:lstStyle/>
          <a:p>
            <a:pPr>
              <a:spcAft>
                <a:spcPts val="0"/>
              </a:spcAft>
            </a:pPr>
            <a:r>
              <a:rPr lang="en-US" sz="2200" b="1" dirty="0"/>
              <a:t>Permutation </a:t>
            </a:r>
            <a:r>
              <a:rPr lang="en-US" sz="2200" dirty="0"/>
              <a:t>test:</a:t>
            </a:r>
            <a:endParaRPr lang="en-US" sz="14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26</a:t>
            </a:fld>
            <a:endParaRPr lang="en"/>
          </a:p>
        </p:txBody>
      </p:sp>
      <p:sp>
        <p:nvSpPr>
          <p:cNvPr id="5" name="Rounded Rectangle 4"/>
          <p:cNvSpPr/>
          <p:nvPr/>
        </p:nvSpPr>
        <p:spPr>
          <a:xfrm>
            <a:off x="2357374" y="3340734"/>
            <a:ext cx="785707" cy="684107"/>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12</a:t>
            </a:r>
          </a:p>
        </p:txBody>
      </p:sp>
      <p:sp>
        <p:nvSpPr>
          <p:cNvPr id="7" name="Rounded Rectangle 6"/>
          <p:cNvSpPr/>
          <p:nvPr/>
        </p:nvSpPr>
        <p:spPr>
          <a:xfrm>
            <a:off x="4659077" y="3338330"/>
            <a:ext cx="785707" cy="684107"/>
          </a:xfrm>
          <a:prstGeom prst="roundRect">
            <a:avLst/>
          </a:prstGeom>
          <a:solidFill>
            <a:schemeClr val="accent1">
              <a:lumMod val="20000"/>
              <a:lumOff val="80000"/>
            </a:schemeClr>
          </a:solid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8</a:t>
            </a:r>
          </a:p>
        </p:txBody>
      </p:sp>
      <p:sp>
        <p:nvSpPr>
          <p:cNvPr id="9" name="Rounded Rectangle 8"/>
          <p:cNvSpPr/>
          <p:nvPr/>
        </p:nvSpPr>
        <p:spPr>
          <a:xfrm>
            <a:off x="2360824" y="1689846"/>
            <a:ext cx="785707" cy="684107"/>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23</a:t>
            </a:r>
          </a:p>
        </p:txBody>
      </p:sp>
      <p:sp>
        <p:nvSpPr>
          <p:cNvPr id="10" name="Rounded Rectangle 9"/>
          <p:cNvSpPr/>
          <p:nvPr/>
        </p:nvSpPr>
        <p:spPr>
          <a:xfrm>
            <a:off x="4659077" y="2520081"/>
            <a:ext cx="785707" cy="684107"/>
          </a:xfrm>
          <a:prstGeom prst="roundRect">
            <a:avLst/>
          </a:prstGeom>
          <a:solidFill>
            <a:schemeClr val="accent1">
              <a:lumMod val="20000"/>
              <a:lumOff val="80000"/>
            </a:schemeClr>
          </a:solid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15</a:t>
            </a:r>
          </a:p>
        </p:txBody>
      </p:sp>
      <p:sp>
        <p:nvSpPr>
          <p:cNvPr id="11" name="Rounded Rectangle 10"/>
          <p:cNvSpPr/>
          <p:nvPr/>
        </p:nvSpPr>
        <p:spPr>
          <a:xfrm>
            <a:off x="3690745" y="1703637"/>
            <a:ext cx="785707" cy="684107"/>
          </a:xfrm>
          <a:prstGeom prst="roundRect">
            <a:avLst/>
          </a:prstGeom>
          <a:solidFill>
            <a:schemeClr val="accent1">
              <a:lumMod val="20000"/>
              <a:lumOff val="80000"/>
            </a:schemeClr>
          </a:solid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13</a:t>
            </a:r>
          </a:p>
        </p:txBody>
      </p:sp>
      <p:sp>
        <p:nvSpPr>
          <p:cNvPr id="15" name="Rounded Rectangle 14"/>
          <p:cNvSpPr/>
          <p:nvPr/>
        </p:nvSpPr>
        <p:spPr>
          <a:xfrm>
            <a:off x="1398756" y="1699986"/>
            <a:ext cx="785707" cy="684107"/>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17</a:t>
            </a:r>
          </a:p>
        </p:txBody>
      </p:sp>
      <p:sp>
        <p:nvSpPr>
          <p:cNvPr id="16" name="Rounded Rectangle 15"/>
          <p:cNvSpPr/>
          <p:nvPr/>
        </p:nvSpPr>
        <p:spPr>
          <a:xfrm>
            <a:off x="1398757" y="3309828"/>
            <a:ext cx="785707" cy="684107"/>
          </a:xfrm>
          <a:prstGeom prst="roundRect">
            <a:avLst/>
          </a:prstGeom>
          <a:solidFill>
            <a:schemeClr val="accent5">
              <a:lumMod val="20000"/>
              <a:lumOff val="80000"/>
            </a:schemeClr>
          </a:solidFill>
          <a:ln>
            <a:solidFill>
              <a:schemeClr val="accent4"/>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22</a:t>
            </a:r>
          </a:p>
        </p:txBody>
      </p:sp>
      <p:sp>
        <p:nvSpPr>
          <p:cNvPr id="17" name="Rounded Rectangle 16"/>
          <p:cNvSpPr/>
          <p:nvPr/>
        </p:nvSpPr>
        <p:spPr>
          <a:xfrm>
            <a:off x="3700460" y="2501125"/>
            <a:ext cx="785707" cy="68410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25</a:t>
            </a:r>
          </a:p>
        </p:txBody>
      </p:sp>
      <p:sp>
        <p:nvSpPr>
          <p:cNvPr id="18" name="Rounded Rectangle 17"/>
          <p:cNvSpPr/>
          <p:nvPr/>
        </p:nvSpPr>
        <p:spPr>
          <a:xfrm>
            <a:off x="4659077" y="1689846"/>
            <a:ext cx="785707" cy="68410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32</a:t>
            </a:r>
          </a:p>
        </p:txBody>
      </p:sp>
      <p:sp>
        <p:nvSpPr>
          <p:cNvPr id="19" name="Rounded Rectangle 18"/>
          <p:cNvSpPr/>
          <p:nvPr/>
        </p:nvSpPr>
        <p:spPr>
          <a:xfrm>
            <a:off x="2360824" y="2520081"/>
            <a:ext cx="785707" cy="684107"/>
          </a:xfrm>
          <a:prstGeom prst="roundRect">
            <a:avLst/>
          </a:prstGeom>
          <a:solidFill>
            <a:schemeClr val="accent5">
              <a:lumMod val="20000"/>
              <a:lumOff val="80000"/>
            </a:schemeClr>
          </a:solidFill>
          <a:ln>
            <a:solidFill>
              <a:schemeClr val="accent4"/>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24</a:t>
            </a:r>
          </a:p>
        </p:txBody>
      </p:sp>
      <p:sp>
        <p:nvSpPr>
          <p:cNvPr id="20" name="Rounded Rectangle 19"/>
          <p:cNvSpPr/>
          <p:nvPr/>
        </p:nvSpPr>
        <p:spPr>
          <a:xfrm>
            <a:off x="3700460" y="3317393"/>
            <a:ext cx="785707" cy="68410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18</a:t>
            </a:r>
          </a:p>
        </p:txBody>
      </p:sp>
      <p:sp>
        <p:nvSpPr>
          <p:cNvPr id="21" name="Rounded Rectangle 20"/>
          <p:cNvSpPr/>
          <p:nvPr/>
        </p:nvSpPr>
        <p:spPr>
          <a:xfrm>
            <a:off x="1398756" y="2501125"/>
            <a:ext cx="785707" cy="684107"/>
          </a:xfrm>
          <a:prstGeom prst="roundRect">
            <a:avLst/>
          </a:prstGeom>
          <a:solidFill>
            <a:schemeClr val="accent5">
              <a:lumMod val="20000"/>
              <a:lumOff val="80000"/>
            </a:schemeClr>
          </a:solidFill>
          <a:ln>
            <a:solidFill>
              <a:schemeClr val="accent4"/>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15</a:t>
            </a:r>
          </a:p>
        </p:txBody>
      </p:sp>
      <p:sp>
        <p:nvSpPr>
          <p:cNvPr id="22" name="Rounded Rectangle 21"/>
          <p:cNvSpPr/>
          <p:nvPr/>
        </p:nvSpPr>
        <p:spPr>
          <a:xfrm>
            <a:off x="1568472" y="4301068"/>
            <a:ext cx="1411796" cy="41674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Mean = 18.83</a:t>
            </a:r>
          </a:p>
        </p:txBody>
      </p:sp>
      <p:sp>
        <p:nvSpPr>
          <p:cNvPr id="23" name="Rounded Rectangle 22"/>
          <p:cNvSpPr/>
          <p:nvPr/>
        </p:nvSpPr>
        <p:spPr>
          <a:xfrm>
            <a:off x="3873625" y="4301068"/>
            <a:ext cx="1411796" cy="41674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Mean = 18.5</a:t>
            </a:r>
          </a:p>
        </p:txBody>
      </p:sp>
      <p:sp>
        <p:nvSpPr>
          <p:cNvPr id="24" name="Rounded Rectangle 23"/>
          <p:cNvSpPr/>
          <p:nvPr/>
        </p:nvSpPr>
        <p:spPr>
          <a:xfrm>
            <a:off x="6326293" y="4301068"/>
            <a:ext cx="2363893" cy="41674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Diff = 18.83 – 18.5 = 0.33</a:t>
            </a:r>
          </a:p>
        </p:txBody>
      </p:sp>
      <p:sp>
        <p:nvSpPr>
          <p:cNvPr id="25" name="Rounded Rectangle 24"/>
          <p:cNvSpPr/>
          <p:nvPr/>
        </p:nvSpPr>
        <p:spPr>
          <a:xfrm>
            <a:off x="6382914" y="1689845"/>
            <a:ext cx="2363893" cy="138524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Previous Differences</a:t>
            </a:r>
          </a:p>
          <a:p>
            <a:pPr algn="ctr"/>
            <a:endParaRPr lang="en-US" dirty="0"/>
          </a:p>
          <a:p>
            <a:pPr algn="ctr"/>
            <a:r>
              <a:rPr lang="en-US" dirty="0"/>
              <a:t>-7.93</a:t>
            </a:r>
          </a:p>
        </p:txBody>
      </p:sp>
    </p:spTree>
    <p:extLst>
      <p:ext uri="{BB962C8B-B14F-4D97-AF65-F5344CB8AC3E}">
        <p14:creationId xmlns:p14="http://schemas.microsoft.com/office/powerpoint/2010/main" val="24915603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Significant Groups?</a:t>
            </a:r>
          </a:p>
        </p:txBody>
      </p:sp>
      <p:sp>
        <p:nvSpPr>
          <p:cNvPr id="3" name="Text Placeholder 2"/>
          <p:cNvSpPr>
            <a:spLocks noGrp="1"/>
          </p:cNvSpPr>
          <p:nvPr>
            <p:ph type="body" idx="1"/>
          </p:nvPr>
        </p:nvSpPr>
        <p:spPr>
          <a:xfrm>
            <a:off x="311700" y="1053791"/>
            <a:ext cx="8520600" cy="2932580"/>
          </a:xfrm>
        </p:spPr>
        <p:txBody>
          <a:bodyPr/>
          <a:lstStyle/>
          <a:p>
            <a:pPr>
              <a:spcAft>
                <a:spcPts val="0"/>
              </a:spcAft>
            </a:pPr>
            <a:r>
              <a:rPr lang="en-US" sz="2200" b="1" dirty="0"/>
              <a:t>Permutation </a:t>
            </a:r>
            <a:r>
              <a:rPr lang="en-US" sz="2200" dirty="0"/>
              <a:t>test:</a:t>
            </a:r>
            <a:endParaRPr lang="en-US" sz="14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27</a:t>
            </a:fld>
            <a:endParaRPr lang="en"/>
          </a:p>
        </p:txBody>
      </p:sp>
      <p:sp>
        <p:nvSpPr>
          <p:cNvPr id="5" name="Rounded Rectangle 4"/>
          <p:cNvSpPr/>
          <p:nvPr/>
        </p:nvSpPr>
        <p:spPr>
          <a:xfrm>
            <a:off x="4659077" y="2501125"/>
            <a:ext cx="785707" cy="684107"/>
          </a:xfrm>
          <a:prstGeom prst="roundRect">
            <a:avLst/>
          </a:prstGeom>
          <a:solidFill>
            <a:schemeClr val="accent1">
              <a:lumMod val="20000"/>
              <a:lumOff val="80000"/>
            </a:schemeClr>
          </a:solid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12</a:t>
            </a:r>
          </a:p>
        </p:txBody>
      </p:sp>
      <p:sp>
        <p:nvSpPr>
          <p:cNvPr id="7" name="Rounded Rectangle 6"/>
          <p:cNvSpPr/>
          <p:nvPr/>
        </p:nvSpPr>
        <p:spPr>
          <a:xfrm>
            <a:off x="1402207" y="2501125"/>
            <a:ext cx="785707" cy="684107"/>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8</a:t>
            </a:r>
          </a:p>
        </p:txBody>
      </p:sp>
      <p:sp>
        <p:nvSpPr>
          <p:cNvPr id="9" name="Rounded Rectangle 8"/>
          <p:cNvSpPr/>
          <p:nvPr/>
        </p:nvSpPr>
        <p:spPr>
          <a:xfrm>
            <a:off x="2359233" y="3317393"/>
            <a:ext cx="785707" cy="684107"/>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23</a:t>
            </a:r>
          </a:p>
        </p:txBody>
      </p:sp>
      <p:sp>
        <p:nvSpPr>
          <p:cNvPr id="10" name="Rounded Rectangle 9"/>
          <p:cNvSpPr/>
          <p:nvPr/>
        </p:nvSpPr>
        <p:spPr>
          <a:xfrm>
            <a:off x="2360824" y="2501125"/>
            <a:ext cx="785707" cy="684107"/>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15</a:t>
            </a:r>
          </a:p>
        </p:txBody>
      </p:sp>
      <p:sp>
        <p:nvSpPr>
          <p:cNvPr id="11" name="Rounded Rectangle 10"/>
          <p:cNvSpPr/>
          <p:nvPr/>
        </p:nvSpPr>
        <p:spPr>
          <a:xfrm>
            <a:off x="1402207" y="3317393"/>
            <a:ext cx="785707" cy="684107"/>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13</a:t>
            </a:r>
          </a:p>
        </p:txBody>
      </p:sp>
      <p:sp>
        <p:nvSpPr>
          <p:cNvPr id="15" name="Rounded Rectangle 14"/>
          <p:cNvSpPr/>
          <p:nvPr/>
        </p:nvSpPr>
        <p:spPr>
          <a:xfrm>
            <a:off x="3675480" y="2520081"/>
            <a:ext cx="785707" cy="684107"/>
          </a:xfrm>
          <a:prstGeom prst="roundRect">
            <a:avLst/>
          </a:prstGeom>
          <a:solidFill>
            <a:schemeClr val="accent1">
              <a:lumMod val="20000"/>
              <a:lumOff val="80000"/>
            </a:schemeClr>
          </a:solid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17</a:t>
            </a:r>
          </a:p>
        </p:txBody>
      </p:sp>
      <p:sp>
        <p:nvSpPr>
          <p:cNvPr id="16" name="Rounded Rectangle 15"/>
          <p:cNvSpPr/>
          <p:nvPr/>
        </p:nvSpPr>
        <p:spPr>
          <a:xfrm>
            <a:off x="3700460" y="1689846"/>
            <a:ext cx="785707" cy="68410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22</a:t>
            </a:r>
          </a:p>
        </p:txBody>
      </p:sp>
      <p:sp>
        <p:nvSpPr>
          <p:cNvPr id="17" name="Rounded Rectangle 16"/>
          <p:cNvSpPr/>
          <p:nvPr/>
        </p:nvSpPr>
        <p:spPr>
          <a:xfrm>
            <a:off x="1400616" y="1659668"/>
            <a:ext cx="785707" cy="684107"/>
          </a:xfrm>
          <a:prstGeom prst="roundRect">
            <a:avLst/>
          </a:prstGeom>
          <a:solidFill>
            <a:schemeClr val="accent5">
              <a:lumMod val="20000"/>
              <a:lumOff val="80000"/>
            </a:schemeClr>
          </a:solidFill>
          <a:ln>
            <a:solidFill>
              <a:schemeClr val="accent4"/>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25</a:t>
            </a:r>
          </a:p>
        </p:txBody>
      </p:sp>
      <p:sp>
        <p:nvSpPr>
          <p:cNvPr id="18" name="Rounded Rectangle 17"/>
          <p:cNvSpPr/>
          <p:nvPr/>
        </p:nvSpPr>
        <p:spPr>
          <a:xfrm>
            <a:off x="4659077" y="1689846"/>
            <a:ext cx="785707" cy="68410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32</a:t>
            </a:r>
          </a:p>
        </p:txBody>
      </p:sp>
      <p:sp>
        <p:nvSpPr>
          <p:cNvPr id="19" name="Rounded Rectangle 18"/>
          <p:cNvSpPr/>
          <p:nvPr/>
        </p:nvSpPr>
        <p:spPr>
          <a:xfrm>
            <a:off x="2359233" y="1659669"/>
            <a:ext cx="785707" cy="684107"/>
          </a:xfrm>
          <a:prstGeom prst="roundRect">
            <a:avLst/>
          </a:prstGeom>
          <a:solidFill>
            <a:schemeClr val="accent5">
              <a:lumMod val="20000"/>
              <a:lumOff val="80000"/>
            </a:schemeClr>
          </a:solidFill>
          <a:ln>
            <a:solidFill>
              <a:schemeClr val="accent4"/>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24</a:t>
            </a:r>
          </a:p>
        </p:txBody>
      </p:sp>
      <p:sp>
        <p:nvSpPr>
          <p:cNvPr id="20" name="Rounded Rectangle 19"/>
          <p:cNvSpPr/>
          <p:nvPr/>
        </p:nvSpPr>
        <p:spPr>
          <a:xfrm>
            <a:off x="3700460" y="3317393"/>
            <a:ext cx="785707" cy="68410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18</a:t>
            </a:r>
          </a:p>
        </p:txBody>
      </p:sp>
      <p:sp>
        <p:nvSpPr>
          <p:cNvPr id="21" name="Rounded Rectangle 20"/>
          <p:cNvSpPr/>
          <p:nvPr/>
        </p:nvSpPr>
        <p:spPr>
          <a:xfrm>
            <a:off x="4659077" y="3317393"/>
            <a:ext cx="785707" cy="68410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15</a:t>
            </a:r>
          </a:p>
        </p:txBody>
      </p:sp>
      <p:sp>
        <p:nvSpPr>
          <p:cNvPr id="22" name="Rounded Rectangle 21"/>
          <p:cNvSpPr/>
          <p:nvPr/>
        </p:nvSpPr>
        <p:spPr>
          <a:xfrm>
            <a:off x="1568472" y="4301068"/>
            <a:ext cx="1411796" cy="41674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Mean = 18</a:t>
            </a:r>
          </a:p>
        </p:txBody>
      </p:sp>
      <p:sp>
        <p:nvSpPr>
          <p:cNvPr id="23" name="Rounded Rectangle 22"/>
          <p:cNvSpPr/>
          <p:nvPr/>
        </p:nvSpPr>
        <p:spPr>
          <a:xfrm>
            <a:off x="3873625" y="4301068"/>
            <a:ext cx="1411796" cy="41674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Mean = 19.3</a:t>
            </a:r>
          </a:p>
        </p:txBody>
      </p:sp>
      <p:sp>
        <p:nvSpPr>
          <p:cNvPr id="24" name="Rounded Rectangle 23"/>
          <p:cNvSpPr/>
          <p:nvPr/>
        </p:nvSpPr>
        <p:spPr>
          <a:xfrm>
            <a:off x="6326293" y="4301068"/>
            <a:ext cx="2363893" cy="41674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Diff = 18-19.3= -1.3</a:t>
            </a:r>
          </a:p>
        </p:txBody>
      </p:sp>
      <p:sp>
        <p:nvSpPr>
          <p:cNvPr id="25" name="Rounded Rectangle 24"/>
          <p:cNvSpPr/>
          <p:nvPr/>
        </p:nvSpPr>
        <p:spPr>
          <a:xfrm>
            <a:off x="6382914" y="1689845"/>
            <a:ext cx="2363893" cy="138524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Previous Differences</a:t>
            </a:r>
          </a:p>
          <a:p>
            <a:pPr algn="ctr"/>
            <a:endParaRPr lang="en-US" dirty="0"/>
          </a:p>
          <a:p>
            <a:pPr algn="ctr"/>
            <a:r>
              <a:rPr lang="en-US" dirty="0"/>
              <a:t>-7.93</a:t>
            </a:r>
          </a:p>
          <a:p>
            <a:pPr algn="ctr"/>
            <a:r>
              <a:rPr lang="en-US" dirty="0"/>
              <a:t>0.33</a:t>
            </a:r>
          </a:p>
          <a:p>
            <a:pPr algn="ctr"/>
            <a:r>
              <a:rPr lang="en-US" dirty="0"/>
              <a:t>-1.33</a:t>
            </a:r>
          </a:p>
          <a:p>
            <a:pPr algn="ctr"/>
            <a:r>
              <a:rPr lang="en-US" dirty="0"/>
              <a:t>....</a:t>
            </a:r>
          </a:p>
        </p:txBody>
      </p:sp>
    </p:spTree>
    <p:extLst>
      <p:ext uri="{BB962C8B-B14F-4D97-AF65-F5344CB8AC3E}">
        <p14:creationId xmlns:p14="http://schemas.microsoft.com/office/powerpoint/2010/main" val="19069452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Significant Groups?</a:t>
            </a:r>
          </a:p>
        </p:txBody>
      </p:sp>
      <p:sp>
        <p:nvSpPr>
          <p:cNvPr id="3" name="Text Placeholder 2"/>
          <p:cNvSpPr>
            <a:spLocks noGrp="1"/>
          </p:cNvSpPr>
          <p:nvPr>
            <p:ph type="body" idx="1"/>
          </p:nvPr>
        </p:nvSpPr>
        <p:spPr>
          <a:xfrm>
            <a:off x="311700" y="1053791"/>
            <a:ext cx="8520600" cy="2932580"/>
          </a:xfrm>
        </p:spPr>
        <p:txBody>
          <a:bodyPr/>
          <a:lstStyle/>
          <a:p>
            <a:pPr>
              <a:spcAft>
                <a:spcPts val="0"/>
              </a:spcAft>
            </a:pPr>
            <a:r>
              <a:rPr lang="en-US" sz="2200" b="1" dirty="0"/>
              <a:t>Permutation </a:t>
            </a:r>
            <a:r>
              <a:rPr lang="en-US" sz="2200" dirty="0"/>
              <a:t>test:</a:t>
            </a:r>
            <a:endParaRPr lang="en-US" sz="2000" dirty="0"/>
          </a:p>
          <a:p>
            <a:pPr>
              <a:spcAft>
                <a:spcPts val="0"/>
              </a:spcAft>
            </a:pPr>
            <a:r>
              <a:rPr lang="en-US" sz="2000" dirty="0"/>
              <a:t>	Number of permutations:</a:t>
            </a:r>
          </a:p>
          <a:p>
            <a:pPr>
              <a:spcAft>
                <a:spcPts val="0"/>
              </a:spcAft>
            </a:pPr>
            <a:endParaRPr lang="en-US" sz="2200" dirty="0"/>
          </a:p>
          <a:p>
            <a:pPr>
              <a:spcAft>
                <a:spcPts val="0"/>
              </a:spcAft>
            </a:pPr>
            <a:endParaRPr lang="en-US" sz="2200" dirty="0"/>
          </a:p>
          <a:p>
            <a:pPr>
              <a:spcAft>
                <a:spcPts val="0"/>
              </a:spcAft>
            </a:pPr>
            <a:endParaRPr lang="en-US" sz="2200" dirty="0"/>
          </a:p>
          <a:p>
            <a:pPr>
              <a:spcAft>
                <a:spcPts val="0"/>
              </a:spcAft>
            </a:pPr>
            <a:endParaRPr lang="en-US" sz="2200" dirty="0"/>
          </a:p>
          <a:p>
            <a:pPr>
              <a:spcAft>
                <a:spcPts val="0"/>
              </a:spcAft>
            </a:pPr>
            <a:endParaRPr lang="en-US" sz="2200" dirty="0"/>
          </a:p>
          <a:p>
            <a:pPr>
              <a:spcAft>
                <a:spcPts val="0"/>
              </a:spcAft>
            </a:pPr>
            <a:r>
              <a:rPr lang="en-US" sz="1600" b="1" dirty="0"/>
              <a:t>n</a:t>
            </a:r>
            <a:r>
              <a:rPr lang="en-US" sz="1600" dirty="0"/>
              <a:t> is the sample size</a:t>
            </a:r>
          </a:p>
          <a:p>
            <a:pPr>
              <a:spcAft>
                <a:spcPts val="0"/>
              </a:spcAft>
            </a:pPr>
            <a:r>
              <a:rPr lang="en-US" sz="1600" b="1" dirty="0"/>
              <a:t>r</a:t>
            </a:r>
            <a:r>
              <a:rPr lang="en-US" sz="1600" dirty="0"/>
              <a:t> is the number of observations per group.</a:t>
            </a:r>
          </a:p>
          <a:p>
            <a:pPr>
              <a:spcAft>
                <a:spcPts val="0"/>
              </a:spcAft>
            </a:pPr>
            <a:endParaRPr lang="en-US" sz="1600" dirty="0"/>
          </a:p>
          <a:p>
            <a:pPr>
              <a:spcAft>
                <a:spcPts val="0"/>
              </a:spcAft>
            </a:pPr>
            <a:r>
              <a:rPr lang="en-US" sz="1600" dirty="0"/>
              <a:t>With  </a:t>
            </a:r>
            <a:r>
              <a:rPr lang="en-US" sz="1600" b="1" dirty="0"/>
              <a:t>n=30</a:t>
            </a:r>
            <a:r>
              <a:rPr lang="en-US" sz="1600" dirty="0"/>
              <a:t> and </a:t>
            </a:r>
            <a:r>
              <a:rPr lang="en-US" sz="1600" b="1" dirty="0"/>
              <a:t>r=15</a:t>
            </a:r>
            <a:r>
              <a:rPr lang="en-US" sz="1600" dirty="0"/>
              <a:t>, there are: </a:t>
            </a:r>
            <a:r>
              <a:rPr lang="en-US" b="1" dirty="0"/>
              <a:t>155117520 permutations!</a:t>
            </a: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28</a:t>
            </a:fld>
            <a:endParaRPr lang="en"/>
          </a:p>
        </p:txBody>
      </p:sp>
      <p:sp>
        <p:nvSpPr>
          <p:cNvPr id="25" name="Rounded Rectangle 24"/>
          <p:cNvSpPr/>
          <p:nvPr/>
        </p:nvSpPr>
        <p:spPr>
          <a:xfrm>
            <a:off x="6382914" y="1689845"/>
            <a:ext cx="2363893" cy="138524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Previous Differences</a:t>
            </a:r>
          </a:p>
          <a:p>
            <a:pPr algn="ctr"/>
            <a:endParaRPr lang="en-US" dirty="0"/>
          </a:p>
          <a:p>
            <a:pPr algn="ctr"/>
            <a:r>
              <a:rPr lang="en-US" dirty="0"/>
              <a:t>-7.93</a:t>
            </a:r>
          </a:p>
          <a:p>
            <a:pPr algn="ctr"/>
            <a:r>
              <a:rPr lang="en-US" dirty="0"/>
              <a:t>0.33</a:t>
            </a:r>
          </a:p>
          <a:p>
            <a:pPr algn="ctr"/>
            <a:r>
              <a:rPr lang="en-US" dirty="0"/>
              <a:t>-1.33</a:t>
            </a:r>
          </a:p>
          <a:p>
            <a:pPr algn="ctr"/>
            <a:r>
              <a:rPr lang="en-US" dirty="0"/>
              <a:t>....</a:t>
            </a:r>
          </a:p>
        </p:txBody>
      </p:sp>
      <p:pic>
        <p:nvPicPr>
          <p:cNvPr id="6" name="Picture 5"/>
          <p:cNvPicPr>
            <a:picLocks noChangeAspect="1"/>
          </p:cNvPicPr>
          <p:nvPr/>
        </p:nvPicPr>
        <p:blipFill>
          <a:blip r:embed="rId3"/>
          <a:stretch>
            <a:fillRect/>
          </a:stretch>
        </p:blipFill>
        <p:spPr>
          <a:xfrm>
            <a:off x="2065493" y="1926103"/>
            <a:ext cx="4231928" cy="1849746"/>
          </a:xfrm>
          <a:prstGeom prst="rect">
            <a:avLst/>
          </a:prstGeom>
        </p:spPr>
      </p:pic>
    </p:spTree>
    <p:extLst>
      <p:ext uri="{BB962C8B-B14F-4D97-AF65-F5344CB8AC3E}">
        <p14:creationId xmlns:p14="http://schemas.microsoft.com/office/powerpoint/2010/main" val="2535749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MX" sz="6000" dirty="0" err="1"/>
              <a:t>Think-Aloud</a:t>
            </a:r>
            <a:r>
              <a:rPr lang="es-MX" sz="6000" dirty="0"/>
              <a:t> Data</a:t>
            </a:r>
            <a:endParaRPr lang="es-CO" sz="6000" dirty="0"/>
          </a:p>
        </p:txBody>
      </p:sp>
      <p:sp>
        <p:nvSpPr>
          <p:cNvPr id="6" name="Marcador de texto 5"/>
          <p:cNvSpPr>
            <a:spLocks noGrp="1"/>
          </p:cNvSpPr>
          <p:nvPr>
            <p:ph type="body" idx="1"/>
          </p:nvPr>
        </p:nvSpPr>
        <p:spPr/>
        <p:txBody>
          <a:bodyPr/>
          <a:lstStyle/>
          <a:p>
            <a:r>
              <a:rPr lang="es-MX" sz="2400" dirty="0" err="1"/>
              <a:t>Identify</a:t>
            </a:r>
            <a:r>
              <a:rPr lang="es-MX" sz="2400" dirty="0"/>
              <a:t> </a:t>
            </a:r>
            <a:r>
              <a:rPr lang="es-MX" sz="2400" dirty="0" err="1"/>
              <a:t>patterns</a:t>
            </a:r>
            <a:r>
              <a:rPr lang="es-MX" sz="2400" dirty="0"/>
              <a:t> </a:t>
            </a:r>
            <a:r>
              <a:rPr lang="es-MX" sz="2400" dirty="0" err="1"/>
              <a:t>of</a:t>
            </a:r>
            <a:r>
              <a:rPr lang="es-MX" sz="2400" dirty="0"/>
              <a:t> </a:t>
            </a:r>
            <a:r>
              <a:rPr lang="es-MX" sz="2400" dirty="0" err="1"/>
              <a:t>types</a:t>
            </a:r>
            <a:r>
              <a:rPr lang="es-MX" sz="2400" dirty="0"/>
              <a:t> </a:t>
            </a:r>
            <a:r>
              <a:rPr lang="es-MX" sz="2400" dirty="0" err="1"/>
              <a:t>of</a:t>
            </a:r>
            <a:r>
              <a:rPr lang="es-MX" sz="2400" dirty="0"/>
              <a:t> </a:t>
            </a:r>
            <a:r>
              <a:rPr lang="es-MX" sz="2400" dirty="0" err="1"/>
              <a:t>knowledge</a:t>
            </a:r>
            <a:r>
              <a:rPr lang="es-MX" sz="2400" dirty="0"/>
              <a:t> </a:t>
            </a:r>
            <a:r>
              <a:rPr lang="es-MX" sz="2400" dirty="0" err="1"/>
              <a:t>students</a:t>
            </a:r>
            <a:r>
              <a:rPr lang="es-MX" sz="2400" dirty="0"/>
              <a:t> </a:t>
            </a:r>
            <a:r>
              <a:rPr lang="es-MX" sz="2400" dirty="0" err="1"/>
              <a:t>used</a:t>
            </a:r>
            <a:r>
              <a:rPr lang="es-MX" sz="2400" dirty="0"/>
              <a:t> in </a:t>
            </a:r>
            <a:r>
              <a:rPr lang="es-MX" sz="2400" dirty="0" err="1"/>
              <a:t>different</a:t>
            </a:r>
            <a:r>
              <a:rPr lang="es-MX" sz="2400" dirty="0"/>
              <a:t> </a:t>
            </a:r>
            <a:r>
              <a:rPr lang="es-MX" sz="2400" dirty="0" err="1"/>
              <a:t>stages</a:t>
            </a:r>
            <a:r>
              <a:rPr lang="es-MX" sz="2400" dirty="0"/>
              <a:t> </a:t>
            </a:r>
            <a:r>
              <a:rPr lang="es-MX" sz="2400" dirty="0" err="1"/>
              <a:t>of</a:t>
            </a:r>
            <a:r>
              <a:rPr lang="es-MX" sz="2400" dirty="0"/>
              <a:t> </a:t>
            </a:r>
            <a:r>
              <a:rPr lang="es-MX" sz="2400" dirty="0" err="1"/>
              <a:t>the</a:t>
            </a:r>
            <a:r>
              <a:rPr lang="es-MX" sz="2400" dirty="0"/>
              <a:t> problema </a:t>
            </a:r>
            <a:r>
              <a:rPr lang="es-MX" sz="2400" dirty="0" err="1"/>
              <a:t>solving</a:t>
            </a:r>
            <a:r>
              <a:rPr lang="es-MX" sz="2400" dirty="0"/>
              <a:t> </a:t>
            </a:r>
            <a:r>
              <a:rPr lang="es-MX" sz="2400" dirty="0" err="1"/>
              <a:t>process</a:t>
            </a:r>
            <a:endParaRPr lang="es-CO" sz="2400" dirty="0"/>
          </a:p>
        </p:txBody>
      </p:sp>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29</a:t>
            </a:fld>
            <a:endParaRPr lang="en"/>
          </a:p>
        </p:txBody>
      </p:sp>
      <p:sp>
        <p:nvSpPr>
          <p:cNvPr id="7" name="Rectangle 18"/>
          <p:cNvSpPr/>
          <p:nvPr/>
        </p:nvSpPr>
        <p:spPr>
          <a:xfrm>
            <a:off x="1611964" y="1667974"/>
            <a:ext cx="1253065" cy="31775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Exploration</a:t>
            </a:r>
          </a:p>
        </p:txBody>
      </p:sp>
      <p:sp>
        <p:nvSpPr>
          <p:cNvPr id="8" name="Rectangle 21"/>
          <p:cNvSpPr/>
          <p:nvPr/>
        </p:nvSpPr>
        <p:spPr>
          <a:xfrm>
            <a:off x="4624192" y="1667974"/>
            <a:ext cx="1253065" cy="31775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Grouping</a:t>
            </a:r>
          </a:p>
        </p:txBody>
      </p:sp>
      <p:sp>
        <p:nvSpPr>
          <p:cNvPr id="9" name="Rectangle 22"/>
          <p:cNvSpPr/>
          <p:nvPr/>
        </p:nvSpPr>
        <p:spPr>
          <a:xfrm>
            <a:off x="3118078" y="1667974"/>
            <a:ext cx="1253065" cy="317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Categorization</a:t>
            </a:r>
          </a:p>
        </p:txBody>
      </p:sp>
      <p:sp>
        <p:nvSpPr>
          <p:cNvPr id="10" name="Rectangle 22"/>
          <p:cNvSpPr/>
          <p:nvPr/>
        </p:nvSpPr>
        <p:spPr>
          <a:xfrm>
            <a:off x="6130306" y="1667974"/>
            <a:ext cx="1253065" cy="317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Validation</a:t>
            </a:r>
          </a:p>
        </p:txBody>
      </p:sp>
      <p:pic>
        <p:nvPicPr>
          <p:cNvPr id="11" name="Picture 4" descr="Related image">
            <a:extLst>
              <a:ext uri="{FF2B5EF4-FFF2-40B4-BE49-F238E27FC236}">
                <a16:creationId xmlns:a16="http://schemas.microsoft.com/office/drawing/2014/main" id="{13535620-B8CA-4209-8374-3C43019ED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2884" y="164460"/>
            <a:ext cx="2038231" cy="1243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25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plan for today</a:t>
            </a: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3</a:t>
            </a:fld>
            <a:endParaRPr lang="en"/>
          </a:p>
        </p:txBody>
      </p:sp>
      <p:graphicFrame>
        <p:nvGraphicFramePr>
          <p:cNvPr id="5" name="Diagram 4"/>
          <p:cNvGraphicFramePr/>
          <p:nvPr>
            <p:extLst>
              <p:ext uri="{D42A27DB-BD31-4B8C-83A1-F6EECF244321}">
                <p14:modId xmlns:p14="http://schemas.microsoft.com/office/powerpoint/2010/main" val="2576472265"/>
              </p:ext>
            </p:extLst>
          </p:nvPr>
        </p:nvGraphicFramePr>
        <p:xfrm>
          <a:off x="1001485" y="1216907"/>
          <a:ext cx="6948457" cy="29055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39954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Analysis of think-aloud data</a:t>
            </a:r>
          </a:p>
        </p:txBody>
      </p:sp>
      <p:sp>
        <p:nvSpPr>
          <p:cNvPr id="3" name="Text Placeholder 2"/>
          <p:cNvSpPr>
            <a:spLocks noGrp="1"/>
          </p:cNvSpPr>
          <p:nvPr>
            <p:ph type="body" idx="1"/>
          </p:nvPr>
        </p:nvSpPr>
        <p:spPr>
          <a:xfrm>
            <a:off x="311700" y="1147741"/>
            <a:ext cx="8520600" cy="1391385"/>
          </a:xfrm>
        </p:spPr>
        <p:txBody>
          <a:bodyPr/>
          <a:lstStyle/>
          <a:p>
            <a:r>
              <a:rPr lang="en-US" sz="2200" b="1" dirty="0"/>
              <a:t>Context:</a:t>
            </a:r>
          </a:p>
          <a:p>
            <a:pPr marL="342900" indent="-342900">
              <a:buFont typeface="Arial" panose="020B0604020202020204" pitchFamily="34" charset="0"/>
              <a:buChar char="•"/>
            </a:pPr>
            <a:r>
              <a:rPr lang="en-US" sz="2200" b="1" dirty="0"/>
              <a:t>Programming course </a:t>
            </a:r>
            <a:r>
              <a:rPr lang="en-US" sz="2200" dirty="0"/>
              <a:t>for Materials Science and Engineering</a:t>
            </a:r>
          </a:p>
          <a:p>
            <a:pPr marL="342900" indent="-342900">
              <a:buFont typeface="Arial" panose="020B0604020202020204" pitchFamily="34" charset="0"/>
              <a:buChar char="•"/>
            </a:pPr>
            <a:r>
              <a:rPr lang="en-US" sz="2200" dirty="0"/>
              <a:t>17 students were invited to participate in a think-aloud activity doing </a:t>
            </a:r>
            <a:r>
              <a:rPr lang="en-US" sz="2200" b="1" dirty="0"/>
              <a:t>computational modeling</a:t>
            </a: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30</a:t>
            </a:fld>
            <a:endParaRPr lang="en"/>
          </a:p>
        </p:txBody>
      </p:sp>
      <p:sp>
        <p:nvSpPr>
          <p:cNvPr id="6" name="Rounded Rectangle 4"/>
          <p:cNvSpPr/>
          <p:nvPr/>
        </p:nvSpPr>
        <p:spPr>
          <a:xfrm>
            <a:off x="311700" y="3413760"/>
            <a:ext cx="8046593" cy="112437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200" b="1" dirty="0"/>
              <a:t>Goal: </a:t>
            </a:r>
            <a:r>
              <a:rPr lang="en-US" sz="2200" dirty="0"/>
              <a:t>Characterize students’ modeling process and usage of the different types of knowledge</a:t>
            </a:r>
            <a:endParaRPr lang="en-US" sz="2200" b="1" dirty="0"/>
          </a:p>
        </p:txBody>
      </p:sp>
    </p:spTree>
    <p:extLst>
      <p:ext uri="{BB962C8B-B14F-4D97-AF65-F5344CB8AC3E}">
        <p14:creationId xmlns:p14="http://schemas.microsoft.com/office/powerpoint/2010/main" val="115196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adaptation of the modeling process </a:t>
            </a:r>
            <a:r>
              <a:rPr lang="en-US" sz="1200" dirty="0"/>
              <a:t>(</a:t>
            </a:r>
            <a:r>
              <a:rPr lang="en-US" sz="1200" dirty="0" err="1"/>
              <a:t>Shiflet</a:t>
            </a:r>
            <a:r>
              <a:rPr lang="en-US" sz="1200" dirty="0"/>
              <a:t> &amp; </a:t>
            </a:r>
            <a:r>
              <a:rPr lang="en-US" sz="1200" dirty="0" err="1"/>
              <a:t>Shiflet</a:t>
            </a:r>
            <a:r>
              <a:rPr lang="en-US" sz="1200" dirty="0"/>
              <a:t>, 2014).</a:t>
            </a: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31</a:t>
            </a:fld>
            <a:endParaRPr lang="en"/>
          </a:p>
        </p:txBody>
      </p:sp>
      <p:graphicFrame>
        <p:nvGraphicFramePr>
          <p:cNvPr id="3" name="Diagram 2"/>
          <p:cNvGraphicFramePr/>
          <p:nvPr>
            <p:extLst/>
          </p:nvPr>
        </p:nvGraphicFramePr>
        <p:xfrm>
          <a:off x="1503679" y="1559490"/>
          <a:ext cx="5615093" cy="32766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05035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18144"/>
            <a:ext cx="8520600" cy="572700"/>
          </a:xfrm>
        </p:spPr>
        <p:txBody>
          <a:bodyPr/>
          <a:lstStyle/>
          <a:p>
            <a:r>
              <a:rPr lang="en-US" dirty="0"/>
              <a:t>Types of Knowledge (</a:t>
            </a:r>
            <a:r>
              <a:rPr lang="en-US" dirty="0" err="1"/>
              <a:t>ToK</a:t>
            </a:r>
            <a:r>
              <a:rPr lang="en-US" dirty="0"/>
              <a:t>)</a:t>
            </a: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32</a:t>
            </a:fld>
            <a:endParaRPr lang="en"/>
          </a:p>
        </p:txBody>
      </p:sp>
      <p:graphicFrame>
        <p:nvGraphicFramePr>
          <p:cNvPr id="8" name="Table 7"/>
          <p:cNvGraphicFramePr>
            <a:graphicFrameLocks noGrp="1"/>
          </p:cNvGraphicFramePr>
          <p:nvPr>
            <p:extLst/>
          </p:nvPr>
        </p:nvGraphicFramePr>
        <p:xfrm>
          <a:off x="1083861" y="790844"/>
          <a:ext cx="6800300" cy="4233334"/>
        </p:xfrm>
        <a:graphic>
          <a:graphicData uri="http://schemas.openxmlformats.org/drawingml/2006/table">
            <a:tbl>
              <a:tblPr firstRow="1" firstCol="1" bandRow="1">
                <a:tableStyleId>{1FECB4D8-DB02-4DC6-A0A2-4F2EBAE1DC90}</a:tableStyleId>
              </a:tblPr>
              <a:tblGrid>
                <a:gridCol w="6800300">
                  <a:extLst>
                    <a:ext uri="{9D8B030D-6E8A-4147-A177-3AD203B41FA5}">
                      <a16:colId xmlns:a16="http://schemas.microsoft.com/office/drawing/2014/main" val="20000"/>
                    </a:ext>
                  </a:extLst>
                </a:gridCol>
              </a:tblGrid>
              <a:tr h="657014">
                <a:tc>
                  <a:txBody>
                    <a:bodyPr/>
                    <a:lstStyle/>
                    <a:p>
                      <a:pPr marL="0" marR="0" algn="ctr">
                        <a:lnSpc>
                          <a:spcPts val="1800"/>
                        </a:lnSpc>
                        <a:spcBef>
                          <a:spcPts val="0"/>
                        </a:spcBef>
                        <a:spcAft>
                          <a:spcPts val="0"/>
                        </a:spcAft>
                      </a:pPr>
                      <a:endParaRPr lang="en-US" sz="2400" dirty="0">
                        <a:effectLst/>
                      </a:endParaRPr>
                    </a:p>
                    <a:p>
                      <a:pPr marL="0" marR="0" algn="ctr">
                        <a:lnSpc>
                          <a:spcPts val="1800"/>
                        </a:lnSpc>
                        <a:spcBef>
                          <a:spcPts val="0"/>
                        </a:spcBef>
                        <a:spcAft>
                          <a:spcPts val="0"/>
                        </a:spcAft>
                      </a:pPr>
                      <a:r>
                        <a:rPr lang="en-US" sz="2400" dirty="0">
                          <a:effectLst/>
                        </a:rPr>
                        <a:t>Type of knowledge</a:t>
                      </a:r>
                      <a:r>
                        <a:rPr lang="en-US" sz="1200" dirty="0">
                          <a:effectLst/>
                        </a:rPr>
                        <a:t> (</a:t>
                      </a:r>
                      <a:r>
                        <a:rPr lang="it-IT" sz="1200" dirty="0">
                          <a:effectLst/>
                        </a:rPr>
                        <a:t>Shavelson, Ruiz-Primo, Li, &amp; Ayala, 2003</a:t>
                      </a:r>
                      <a:r>
                        <a:rPr lang="en-US" sz="1200" dirty="0">
                          <a:effectLst/>
                        </a:rPr>
                        <a: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946172">
                <a:tc>
                  <a:txBody>
                    <a:bodyPr/>
                    <a:lstStyle/>
                    <a:p>
                      <a:pPr marL="0" marR="0" algn="ctr">
                        <a:lnSpc>
                          <a:spcPts val="1800"/>
                        </a:lnSpc>
                        <a:spcBef>
                          <a:spcPts val="0"/>
                        </a:spcBef>
                        <a:spcAft>
                          <a:spcPts val="0"/>
                        </a:spcAft>
                      </a:pPr>
                      <a:r>
                        <a:rPr lang="en-US" sz="2400" b="1" dirty="0">
                          <a:effectLst/>
                        </a:rPr>
                        <a:t>Declarative </a:t>
                      </a:r>
                    </a:p>
                    <a:p>
                      <a:pPr marL="0" marR="0" algn="ctr">
                        <a:lnSpc>
                          <a:spcPts val="1800"/>
                        </a:lnSpc>
                        <a:spcBef>
                          <a:spcPts val="0"/>
                        </a:spcBef>
                        <a:spcAft>
                          <a:spcPts val="0"/>
                        </a:spcAft>
                      </a:pPr>
                      <a:r>
                        <a:rPr lang="en-US" sz="2400" b="0" dirty="0">
                          <a:effectLst/>
                        </a:rPr>
                        <a:t>(knowing that)</a:t>
                      </a:r>
                      <a:endParaRPr lang="en-US"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922002">
                <a:tc>
                  <a:txBody>
                    <a:bodyPr/>
                    <a:lstStyle/>
                    <a:p>
                      <a:pPr marL="0" marR="0" algn="ctr">
                        <a:lnSpc>
                          <a:spcPts val="1800"/>
                        </a:lnSpc>
                        <a:spcBef>
                          <a:spcPts val="0"/>
                        </a:spcBef>
                        <a:spcAft>
                          <a:spcPts val="0"/>
                        </a:spcAft>
                      </a:pPr>
                      <a:r>
                        <a:rPr lang="en-US" sz="2400" dirty="0">
                          <a:effectLst/>
                        </a:rPr>
                        <a:t>Procedural </a:t>
                      </a:r>
                    </a:p>
                    <a:p>
                      <a:pPr marL="0" marR="0" algn="ctr">
                        <a:lnSpc>
                          <a:spcPts val="1800"/>
                        </a:lnSpc>
                        <a:spcBef>
                          <a:spcPts val="0"/>
                        </a:spcBef>
                        <a:spcAft>
                          <a:spcPts val="0"/>
                        </a:spcAft>
                      </a:pPr>
                      <a:r>
                        <a:rPr lang="en-US" sz="2400" b="0" dirty="0">
                          <a:effectLst/>
                        </a:rPr>
                        <a:t>(knowing how)</a:t>
                      </a:r>
                      <a:endParaRPr lang="en-US"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847933">
                <a:tc>
                  <a:txBody>
                    <a:bodyPr/>
                    <a:lstStyle/>
                    <a:p>
                      <a:pPr marL="0" marR="0" algn="ctr">
                        <a:lnSpc>
                          <a:spcPts val="1800"/>
                        </a:lnSpc>
                        <a:spcBef>
                          <a:spcPts val="0"/>
                        </a:spcBef>
                        <a:spcAft>
                          <a:spcPts val="0"/>
                        </a:spcAft>
                      </a:pPr>
                      <a:r>
                        <a:rPr lang="en-US" sz="2400" dirty="0">
                          <a:effectLst/>
                        </a:rPr>
                        <a:t>Schematic </a:t>
                      </a:r>
                    </a:p>
                    <a:p>
                      <a:pPr marL="0" marR="0" algn="ctr">
                        <a:lnSpc>
                          <a:spcPts val="1800"/>
                        </a:lnSpc>
                        <a:spcBef>
                          <a:spcPts val="0"/>
                        </a:spcBef>
                        <a:spcAft>
                          <a:spcPts val="0"/>
                        </a:spcAft>
                      </a:pPr>
                      <a:r>
                        <a:rPr lang="en-US" sz="2400" b="0" dirty="0">
                          <a:effectLst/>
                        </a:rPr>
                        <a:t>(knowing why)</a:t>
                      </a:r>
                      <a:endParaRPr lang="en-US"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860213">
                <a:tc>
                  <a:txBody>
                    <a:bodyPr/>
                    <a:lstStyle/>
                    <a:p>
                      <a:pPr marL="0" marR="0" algn="ctr">
                        <a:lnSpc>
                          <a:spcPts val="1800"/>
                        </a:lnSpc>
                        <a:spcBef>
                          <a:spcPts val="0"/>
                        </a:spcBef>
                        <a:spcAft>
                          <a:spcPts val="0"/>
                        </a:spcAft>
                      </a:pPr>
                      <a:r>
                        <a:rPr lang="en-US" sz="2400" dirty="0">
                          <a:effectLst/>
                        </a:rPr>
                        <a:t>Strategic</a:t>
                      </a:r>
                    </a:p>
                    <a:p>
                      <a:pPr marL="0" marR="0" algn="ctr">
                        <a:lnSpc>
                          <a:spcPts val="1800"/>
                        </a:lnSpc>
                        <a:spcBef>
                          <a:spcPts val="0"/>
                        </a:spcBef>
                        <a:spcAft>
                          <a:spcPts val="0"/>
                        </a:spcAft>
                      </a:pPr>
                      <a:r>
                        <a:rPr lang="en-US" sz="2400" b="0" dirty="0">
                          <a:effectLst/>
                        </a:rPr>
                        <a:t>(knowing when, where, how)</a:t>
                      </a:r>
                      <a:endParaRPr lang="en-US"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51595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counts: </a:t>
            </a:r>
            <a:r>
              <a:rPr lang="en-US" b="1" dirty="0" err="1"/>
              <a:t>ToK</a:t>
            </a:r>
            <a:r>
              <a:rPr lang="en-US" b="1" dirty="0"/>
              <a:t> x Modeling step by Student</a:t>
            </a: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33</a:t>
            </a:fld>
            <a:endParaRPr lang="en"/>
          </a:p>
        </p:txBody>
      </p:sp>
      <p:pic>
        <p:nvPicPr>
          <p:cNvPr id="3" name="Picture 2"/>
          <p:cNvPicPr>
            <a:picLocks noChangeAspect="1"/>
          </p:cNvPicPr>
          <p:nvPr/>
        </p:nvPicPr>
        <p:blipFill>
          <a:blip r:embed="rId2"/>
          <a:stretch>
            <a:fillRect/>
          </a:stretch>
        </p:blipFill>
        <p:spPr>
          <a:xfrm>
            <a:off x="862012" y="1762053"/>
            <a:ext cx="7419975" cy="2028825"/>
          </a:xfrm>
          <a:prstGeom prst="rect">
            <a:avLst/>
          </a:prstGeom>
        </p:spPr>
      </p:pic>
    </p:spTree>
    <p:extLst>
      <p:ext uri="{BB962C8B-B14F-4D97-AF65-F5344CB8AC3E}">
        <p14:creationId xmlns:p14="http://schemas.microsoft.com/office/powerpoint/2010/main" val="2181827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17206"/>
            <a:ext cx="8520600" cy="572700"/>
          </a:xfrm>
        </p:spPr>
        <p:txBody>
          <a:bodyPr/>
          <a:lstStyle/>
          <a:p>
            <a:r>
              <a:rPr lang="en-US" dirty="0"/>
              <a:t>Sample counts: </a:t>
            </a:r>
            <a:r>
              <a:rPr lang="en-US" b="1" dirty="0" err="1"/>
              <a:t>ToK</a:t>
            </a:r>
            <a:r>
              <a:rPr lang="en-US" b="1" dirty="0"/>
              <a:t> x Modeling step by Student</a:t>
            </a: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34</a:t>
            </a:fld>
            <a:endParaRPr lang="en"/>
          </a:p>
        </p:txBody>
      </p:sp>
      <p:pic>
        <p:nvPicPr>
          <p:cNvPr id="3" name="Picture 2"/>
          <p:cNvPicPr>
            <a:picLocks noChangeAspect="1"/>
          </p:cNvPicPr>
          <p:nvPr/>
        </p:nvPicPr>
        <p:blipFill>
          <a:blip r:embed="rId2"/>
          <a:stretch>
            <a:fillRect/>
          </a:stretch>
        </p:blipFill>
        <p:spPr>
          <a:xfrm>
            <a:off x="2625213" y="1143517"/>
            <a:ext cx="6395944" cy="3951634"/>
          </a:xfrm>
          <a:prstGeom prst="rect">
            <a:avLst/>
          </a:prstGeom>
        </p:spPr>
      </p:pic>
      <p:sp>
        <p:nvSpPr>
          <p:cNvPr id="5" name="Marcador de texto 2"/>
          <p:cNvSpPr>
            <a:spLocks noGrp="1"/>
          </p:cNvSpPr>
          <p:nvPr>
            <p:ph type="body" idx="1"/>
          </p:nvPr>
        </p:nvSpPr>
        <p:spPr>
          <a:xfrm>
            <a:off x="311700" y="1152475"/>
            <a:ext cx="2313513" cy="3416400"/>
          </a:xfrm>
        </p:spPr>
        <p:txBody>
          <a:bodyPr/>
          <a:lstStyle/>
          <a:p>
            <a:r>
              <a:rPr lang="es-MX" sz="2400" b="1" dirty="0" err="1"/>
              <a:t>Traditional</a:t>
            </a:r>
            <a:r>
              <a:rPr lang="es-MX" sz="2400" b="1" dirty="0"/>
              <a:t> </a:t>
            </a:r>
            <a:r>
              <a:rPr lang="es-MX" sz="2400" b="1" dirty="0" err="1"/>
              <a:t>Approach</a:t>
            </a:r>
            <a:r>
              <a:rPr lang="es-MX" sz="2400" b="1" dirty="0"/>
              <a:t>:</a:t>
            </a:r>
          </a:p>
        </p:txBody>
      </p:sp>
    </p:spTree>
    <p:extLst>
      <p:ext uri="{BB962C8B-B14F-4D97-AF65-F5344CB8AC3E}">
        <p14:creationId xmlns:p14="http://schemas.microsoft.com/office/powerpoint/2010/main" val="13023002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40225"/>
            <a:ext cx="8520600" cy="572700"/>
          </a:xfrm>
        </p:spPr>
        <p:txBody>
          <a:bodyPr/>
          <a:lstStyle/>
          <a:p>
            <a:r>
              <a:rPr lang="en-US" dirty="0"/>
              <a:t>Visualizing</a:t>
            </a: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35</a:t>
            </a:fld>
            <a:endParaRPr lang="en"/>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4590" r="6401"/>
          <a:stretch/>
        </p:blipFill>
        <p:spPr>
          <a:xfrm>
            <a:off x="1869435" y="672283"/>
            <a:ext cx="6162272" cy="4187645"/>
          </a:xfrm>
          <a:prstGeom prst="rect">
            <a:avLst/>
          </a:prstGeom>
        </p:spPr>
      </p:pic>
      <p:sp>
        <p:nvSpPr>
          <p:cNvPr id="3" name="Rectangle 2"/>
          <p:cNvSpPr/>
          <p:nvPr/>
        </p:nvSpPr>
        <p:spPr>
          <a:xfrm>
            <a:off x="2255515" y="4511041"/>
            <a:ext cx="5919893" cy="318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3847248" y="506696"/>
            <a:ext cx="0" cy="435193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184981" y="507998"/>
            <a:ext cx="0" cy="435193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553195" y="507998"/>
            <a:ext cx="0" cy="435193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Shape 1333"/>
          <p:cNvSpPr txBox="1">
            <a:spLocks noGrp="1"/>
          </p:cNvSpPr>
          <p:nvPr>
            <p:ph type="body" idx="1"/>
          </p:nvPr>
        </p:nvSpPr>
        <p:spPr>
          <a:xfrm>
            <a:off x="2384335" y="4667084"/>
            <a:ext cx="5642061" cy="443915"/>
          </a:xfrm>
          <a:prstGeom prst="rect">
            <a:avLst/>
          </a:prstGeom>
        </p:spPr>
        <p:txBody>
          <a:bodyPr lIns="91425" tIns="91425" rIns="91425" bIns="91425" anchor="t" anchorCtr="0">
            <a:noAutofit/>
          </a:bodyPr>
          <a:lstStyle/>
          <a:p>
            <a:pPr marL="457200" lvl="0" indent="-228600" rtl="0">
              <a:spcBef>
                <a:spcPts val="0"/>
              </a:spcBef>
            </a:pPr>
            <a:r>
              <a:rPr lang="en" dirty="0"/>
              <a:t>Analyze	Solve	     Verify		Maintain</a:t>
            </a:r>
          </a:p>
        </p:txBody>
      </p:sp>
      <p:sp>
        <p:nvSpPr>
          <p:cNvPr id="14" name="Rounded Rectangle 13"/>
          <p:cNvSpPr/>
          <p:nvPr/>
        </p:nvSpPr>
        <p:spPr>
          <a:xfrm>
            <a:off x="2479035" y="4451662"/>
            <a:ext cx="233686" cy="22769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a:t>D</a:t>
            </a:r>
          </a:p>
        </p:txBody>
      </p:sp>
      <p:sp>
        <p:nvSpPr>
          <p:cNvPr id="18" name="Rounded Rectangle 17"/>
          <p:cNvSpPr/>
          <p:nvPr/>
        </p:nvSpPr>
        <p:spPr>
          <a:xfrm>
            <a:off x="2829543" y="4451662"/>
            <a:ext cx="233686" cy="22769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b="1" dirty="0"/>
              <a:t>P</a:t>
            </a:r>
          </a:p>
        </p:txBody>
      </p:sp>
      <p:sp>
        <p:nvSpPr>
          <p:cNvPr id="19" name="Rounded Rectangle 18"/>
          <p:cNvSpPr/>
          <p:nvPr/>
        </p:nvSpPr>
        <p:spPr>
          <a:xfrm>
            <a:off x="3163141" y="4451662"/>
            <a:ext cx="233686" cy="22769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S</a:t>
            </a:r>
          </a:p>
        </p:txBody>
      </p:sp>
      <p:sp>
        <p:nvSpPr>
          <p:cNvPr id="20" name="Rounded Rectangle 19"/>
          <p:cNvSpPr/>
          <p:nvPr/>
        </p:nvSpPr>
        <p:spPr>
          <a:xfrm>
            <a:off x="3491527" y="4451662"/>
            <a:ext cx="233686" cy="22769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b="1" dirty="0"/>
              <a:t>S</a:t>
            </a:r>
          </a:p>
        </p:txBody>
      </p:sp>
      <p:sp>
        <p:nvSpPr>
          <p:cNvPr id="21" name="Rounded Rectangle 20"/>
          <p:cNvSpPr/>
          <p:nvPr/>
        </p:nvSpPr>
        <p:spPr>
          <a:xfrm>
            <a:off x="3889639" y="4451662"/>
            <a:ext cx="233686" cy="22769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a:t>D</a:t>
            </a:r>
          </a:p>
        </p:txBody>
      </p:sp>
      <p:sp>
        <p:nvSpPr>
          <p:cNvPr id="22" name="Rounded Rectangle 21"/>
          <p:cNvSpPr/>
          <p:nvPr/>
        </p:nvSpPr>
        <p:spPr>
          <a:xfrm>
            <a:off x="4240147" y="4451662"/>
            <a:ext cx="233686" cy="22769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b="1" dirty="0"/>
              <a:t>P</a:t>
            </a:r>
          </a:p>
        </p:txBody>
      </p:sp>
      <p:sp>
        <p:nvSpPr>
          <p:cNvPr id="23" name="Rounded Rectangle 22"/>
          <p:cNvSpPr/>
          <p:nvPr/>
        </p:nvSpPr>
        <p:spPr>
          <a:xfrm>
            <a:off x="4573745" y="4451662"/>
            <a:ext cx="233686" cy="22769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S</a:t>
            </a:r>
          </a:p>
        </p:txBody>
      </p:sp>
      <p:sp>
        <p:nvSpPr>
          <p:cNvPr id="24" name="Rounded Rectangle 23"/>
          <p:cNvSpPr/>
          <p:nvPr/>
        </p:nvSpPr>
        <p:spPr>
          <a:xfrm>
            <a:off x="4902131" y="4451662"/>
            <a:ext cx="233686" cy="22769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b="1" dirty="0"/>
              <a:t>S</a:t>
            </a:r>
          </a:p>
        </p:txBody>
      </p:sp>
      <p:sp>
        <p:nvSpPr>
          <p:cNvPr id="25" name="Rounded Rectangle 24"/>
          <p:cNvSpPr/>
          <p:nvPr/>
        </p:nvSpPr>
        <p:spPr>
          <a:xfrm>
            <a:off x="5268076" y="4451662"/>
            <a:ext cx="233686" cy="22769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a:t>D</a:t>
            </a:r>
          </a:p>
        </p:txBody>
      </p:sp>
      <p:sp>
        <p:nvSpPr>
          <p:cNvPr id="26" name="Rounded Rectangle 25"/>
          <p:cNvSpPr/>
          <p:nvPr/>
        </p:nvSpPr>
        <p:spPr>
          <a:xfrm>
            <a:off x="5618584" y="4451662"/>
            <a:ext cx="233686" cy="22769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b="1" dirty="0"/>
              <a:t>P</a:t>
            </a:r>
          </a:p>
        </p:txBody>
      </p:sp>
      <p:sp>
        <p:nvSpPr>
          <p:cNvPr id="27" name="Rounded Rectangle 26"/>
          <p:cNvSpPr/>
          <p:nvPr/>
        </p:nvSpPr>
        <p:spPr>
          <a:xfrm>
            <a:off x="5952182" y="4451662"/>
            <a:ext cx="233686" cy="22769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S</a:t>
            </a:r>
          </a:p>
        </p:txBody>
      </p:sp>
      <p:sp>
        <p:nvSpPr>
          <p:cNvPr id="28" name="Rounded Rectangle 27"/>
          <p:cNvSpPr/>
          <p:nvPr/>
        </p:nvSpPr>
        <p:spPr>
          <a:xfrm>
            <a:off x="6280568" y="4451662"/>
            <a:ext cx="233686" cy="22769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b="1" dirty="0"/>
              <a:t>S</a:t>
            </a:r>
          </a:p>
        </p:txBody>
      </p:sp>
      <p:sp>
        <p:nvSpPr>
          <p:cNvPr id="29" name="Rounded Rectangle 28"/>
          <p:cNvSpPr/>
          <p:nvPr/>
        </p:nvSpPr>
        <p:spPr>
          <a:xfrm>
            <a:off x="6662662" y="4451662"/>
            <a:ext cx="233686" cy="22769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a:t>D</a:t>
            </a:r>
          </a:p>
        </p:txBody>
      </p:sp>
      <p:sp>
        <p:nvSpPr>
          <p:cNvPr id="30" name="Rounded Rectangle 29"/>
          <p:cNvSpPr/>
          <p:nvPr/>
        </p:nvSpPr>
        <p:spPr>
          <a:xfrm>
            <a:off x="7013170" y="4451662"/>
            <a:ext cx="233686" cy="22769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b="1" dirty="0"/>
              <a:t>P</a:t>
            </a:r>
          </a:p>
        </p:txBody>
      </p:sp>
      <p:sp>
        <p:nvSpPr>
          <p:cNvPr id="31" name="Rounded Rectangle 30"/>
          <p:cNvSpPr/>
          <p:nvPr/>
        </p:nvSpPr>
        <p:spPr>
          <a:xfrm>
            <a:off x="7346768" y="4451662"/>
            <a:ext cx="233686" cy="22769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S</a:t>
            </a:r>
          </a:p>
        </p:txBody>
      </p:sp>
      <p:sp>
        <p:nvSpPr>
          <p:cNvPr id="32" name="Rounded Rectangle 31"/>
          <p:cNvSpPr/>
          <p:nvPr/>
        </p:nvSpPr>
        <p:spPr>
          <a:xfrm>
            <a:off x="7675154" y="4451662"/>
            <a:ext cx="233686" cy="22769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b="1" dirty="0"/>
              <a:t>S</a:t>
            </a:r>
          </a:p>
        </p:txBody>
      </p:sp>
      <p:sp>
        <p:nvSpPr>
          <p:cNvPr id="33" name="Rounded Rectangle 32"/>
          <p:cNvSpPr/>
          <p:nvPr/>
        </p:nvSpPr>
        <p:spPr>
          <a:xfrm>
            <a:off x="282973" y="3598097"/>
            <a:ext cx="233686" cy="22769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a:t>D</a:t>
            </a:r>
          </a:p>
        </p:txBody>
      </p:sp>
      <p:sp>
        <p:nvSpPr>
          <p:cNvPr id="34" name="Rounded Rectangle 33"/>
          <p:cNvSpPr/>
          <p:nvPr/>
        </p:nvSpPr>
        <p:spPr>
          <a:xfrm>
            <a:off x="276311" y="3928167"/>
            <a:ext cx="233686" cy="22769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b="1" dirty="0"/>
              <a:t>P</a:t>
            </a:r>
          </a:p>
        </p:txBody>
      </p:sp>
      <p:sp>
        <p:nvSpPr>
          <p:cNvPr id="35" name="Rounded Rectangle 34"/>
          <p:cNvSpPr/>
          <p:nvPr/>
        </p:nvSpPr>
        <p:spPr>
          <a:xfrm>
            <a:off x="276311" y="4258237"/>
            <a:ext cx="233686" cy="22769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S</a:t>
            </a:r>
          </a:p>
        </p:txBody>
      </p:sp>
      <p:sp>
        <p:nvSpPr>
          <p:cNvPr id="36" name="Rounded Rectangle 35"/>
          <p:cNvSpPr/>
          <p:nvPr/>
        </p:nvSpPr>
        <p:spPr>
          <a:xfrm>
            <a:off x="274630" y="4588307"/>
            <a:ext cx="233686" cy="22769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b="1" dirty="0"/>
              <a:t>S</a:t>
            </a:r>
          </a:p>
        </p:txBody>
      </p:sp>
      <p:sp>
        <p:nvSpPr>
          <p:cNvPr id="37" name="Shape 1333"/>
          <p:cNvSpPr txBox="1">
            <a:spLocks/>
          </p:cNvSpPr>
          <p:nvPr/>
        </p:nvSpPr>
        <p:spPr>
          <a:xfrm>
            <a:off x="294344" y="3488951"/>
            <a:ext cx="2042626" cy="162240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pPr marL="457200" indent="-228600">
              <a:spcAft>
                <a:spcPts val="0"/>
              </a:spcAft>
            </a:pPr>
            <a:r>
              <a:rPr lang="en" dirty="0"/>
              <a:t>Declarative</a:t>
            </a:r>
          </a:p>
          <a:p>
            <a:pPr marL="457200" indent="-228600">
              <a:spcAft>
                <a:spcPts val="0"/>
              </a:spcAft>
            </a:pPr>
            <a:r>
              <a:rPr lang="en" dirty="0"/>
              <a:t>Procedural</a:t>
            </a:r>
          </a:p>
          <a:p>
            <a:pPr marL="457200" indent="-228600">
              <a:spcAft>
                <a:spcPts val="0"/>
              </a:spcAft>
            </a:pPr>
            <a:r>
              <a:rPr lang="en" dirty="0"/>
              <a:t>Schematic</a:t>
            </a:r>
          </a:p>
          <a:p>
            <a:pPr marL="457200" indent="-228600">
              <a:spcAft>
                <a:spcPts val="0"/>
              </a:spcAft>
            </a:pPr>
            <a:r>
              <a:rPr lang="en" dirty="0"/>
              <a:t>Strategic</a:t>
            </a:r>
          </a:p>
        </p:txBody>
      </p:sp>
      <p:sp>
        <p:nvSpPr>
          <p:cNvPr id="38" name="Rectangle 37"/>
          <p:cNvSpPr/>
          <p:nvPr/>
        </p:nvSpPr>
        <p:spPr>
          <a:xfrm>
            <a:off x="81454" y="3410246"/>
            <a:ext cx="1774613" cy="1641734"/>
          </a:xfrm>
          <a:prstGeom prst="rect">
            <a:avLst/>
          </a:prstGeom>
          <a:no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1798194" y="2152078"/>
            <a:ext cx="278190" cy="10067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hape 1333"/>
          <p:cNvSpPr txBox="1">
            <a:spLocks/>
          </p:cNvSpPr>
          <p:nvPr/>
        </p:nvSpPr>
        <p:spPr>
          <a:xfrm rot="16200000">
            <a:off x="1347696" y="2511141"/>
            <a:ext cx="1153309" cy="435181"/>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pPr marL="457200" indent="-457200" algn="ctr">
              <a:spcAft>
                <a:spcPts val="0"/>
              </a:spcAft>
            </a:pPr>
            <a:r>
              <a:rPr lang="en" dirty="0"/>
              <a:t>Student</a:t>
            </a:r>
          </a:p>
        </p:txBody>
      </p:sp>
    </p:spTree>
    <p:extLst>
      <p:ext uri="{BB962C8B-B14F-4D97-AF65-F5344CB8AC3E}">
        <p14:creationId xmlns:p14="http://schemas.microsoft.com/office/powerpoint/2010/main" val="2101855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648" r="6802"/>
          <a:stretch/>
        </p:blipFill>
        <p:spPr>
          <a:xfrm>
            <a:off x="1785983" y="868968"/>
            <a:ext cx="7225283" cy="3734869"/>
          </a:xfrm>
          <a:prstGeom prst="rect">
            <a:avLst/>
          </a:prstGeom>
        </p:spPr>
      </p:pic>
      <p:sp>
        <p:nvSpPr>
          <p:cNvPr id="2" name="Title 1"/>
          <p:cNvSpPr>
            <a:spLocks noGrp="1"/>
          </p:cNvSpPr>
          <p:nvPr>
            <p:ph type="title"/>
          </p:nvPr>
        </p:nvSpPr>
        <p:spPr>
          <a:xfrm>
            <a:off x="311700" y="140225"/>
            <a:ext cx="8520600" cy="572700"/>
          </a:xfrm>
        </p:spPr>
        <p:txBody>
          <a:bodyPr/>
          <a:lstStyle/>
          <a:p>
            <a:r>
              <a:rPr lang="en-US" dirty="0"/>
              <a:t>Visualizing – Clustered by counts (K-means)</a:t>
            </a: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36</a:t>
            </a:fld>
            <a:endParaRPr lang="en"/>
          </a:p>
        </p:txBody>
      </p:sp>
      <p:sp>
        <p:nvSpPr>
          <p:cNvPr id="6" name="Rectangle 5"/>
          <p:cNvSpPr/>
          <p:nvPr/>
        </p:nvSpPr>
        <p:spPr>
          <a:xfrm>
            <a:off x="2096214" y="4296516"/>
            <a:ext cx="6924943" cy="3183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hape 1333"/>
          <p:cNvSpPr txBox="1">
            <a:spLocks noGrp="1"/>
          </p:cNvSpPr>
          <p:nvPr>
            <p:ph type="body" idx="1"/>
          </p:nvPr>
        </p:nvSpPr>
        <p:spPr>
          <a:xfrm>
            <a:off x="2225034" y="4452559"/>
            <a:ext cx="6796123" cy="443915"/>
          </a:xfrm>
          <a:prstGeom prst="rect">
            <a:avLst/>
          </a:prstGeom>
        </p:spPr>
        <p:txBody>
          <a:bodyPr lIns="91425" tIns="91425" rIns="91425" bIns="91425" anchor="t" anchorCtr="0">
            <a:noAutofit/>
          </a:bodyPr>
          <a:lstStyle/>
          <a:p>
            <a:pPr marL="457200" lvl="0" indent="-228600" rtl="0">
              <a:spcBef>
                <a:spcPts val="0"/>
              </a:spcBef>
            </a:pPr>
            <a:r>
              <a:rPr lang="en" dirty="0"/>
              <a:t>   Analyze	     Solve	                Verify		Maintain</a:t>
            </a:r>
          </a:p>
        </p:txBody>
      </p:sp>
      <p:sp>
        <p:nvSpPr>
          <p:cNvPr id="8" name="Rounded Rectangle 7"/>
          <p:cNvSpPr/>
          <p:nvPr/>
        </p:nvSpPr>
        <p:spPr>
          <a:xfrm>
            <a:off x="2319734" y="4264677"/>
            <a:ext cx="233686" cy="22769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a:t>D</a:t>
            </a:r>
          </a:p>
        </p:txBody>
      </p:sp>
      <p:sp>
        <p:nvSpPr>
          <p:cNvPr id="9" name="Rounded Rectangle 8"/>
          <p:cNvSpPr/>
          <p:nvPr/>
        </p:nvSpPr>
        <p:spPr>
          <a:xfrm>
            <a:off x="2738326" y="4264677"/>
            <a:ext cx="233686" cy="22769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b="1" dirty="0"/>
              <a:t>P</a:t>
            </a:r>
          </a:p>
        </p:txBody>
      </p:sp>
      <p:sp>
        <p:nvSpPr>
          <p:cNvPr id="10" name="Rounded Rectangle 9"/>
          <p:cNvSpPr/>
          <p:nvPr/>
        </p:nvSpPr>
        <p:spPr>
          <a:xfrm>
            <a:off x="3156918" y="4264677"/>
            <a:ext cx="233686" cy="22769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S</a:t>
            </a:r>
          </a:p>
        </p:txBody>
      </p:sp>
      <p:sp>
        <p:nvSpPr>
          <p:cNvPr id="11" name="Rounded Rectangle 10"/>
          <p:cNvSpPr/>
          <p:nvPr/>
        </p:nvSpPr>
        <p:spPr>
          <a:xfrm>
            <a:off x="3575510" y="4264677"/>
            <a:ext cx="233686" cy="22769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b="1" dirty="0"/>
              <a:t>S</a:t>
            </a:r>
          </a:p>
        </p:txBody>
      </p:sp>
      <p:sp>
        <p:nvSpPr>
          <p:cNvPr id="12" name="Rounded Rectangle 11"/>
          <p:cNvSpPr/>
          <p:nvPr/>
        </p:nvSpPr>
        <p:spPr>
          <a:xfrm>
            <a:off x="3994102" y="4264677"/>
            <a:ext cx="233686" cy="22769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a:t>D</a:t>
            </a:r>
          </a:p>
        </p:txBody>
      </p:sp>
      <p:sp>
        <p:nvSpPr>
          <p:cNvPr id="13" name="Rounded Rectangle 12"/>
          <p:cNvSpPr/>
          <p:nvPr/>
        </p:nvSpPr>
        <p:spPr>
          <a:xfrm>
            <a:off x="4412694" y="4264677"/>
            <a:ext cx="233686" cy="22769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b="1" dirty="0"/>
              <a:t>P</a:t>
            </a:r>
          </a:p>
        </p:txBody>
      </p:sp>
      <p:sp>
        <p:nvSpPr>
          <p:cNvPr id="14" name="Rounded Rectangle 13"/>
          <p:cNvSpPr/>
          <p:nvPr/>
        </p:nvSpPr>
        <p:spPr>
          <a:xfrm>
            <a:off x="4831286" y="4264677"/>
            <a:ext cx="233686" cy="22769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S</a:t>
            </a:r>
          </a:p>
        </p:txBody>
      </p:sp>
      <p:sp>
        <p:nvSpPr>
          <p:cNvPr id="15" name="Rounded Rectangle 14"/>
          <p:cNvSpPr/>
          <p:nvPr/>
        </p:nvSpPr>
        <p:spPr>
          <a:xfrm>
            <a:off x="5249878" y="4264677"/>
            <a:ext cx="233686" cy="22769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b="1" dirty="0"/>
              <a:t>S</a:t>
            </a:r>
          </a:p>
        </p:txBody>
      </p:sp>
      <p:sp>
        <p:nvSpPr>
          <p:cNvPr id="16" name="Rounded Rectangle 15"/>
          <p:cNvSpPr/>
          <p:nvPr/>
        </p:nvSpPr>
        <p:spPr>
          <a:xfrm>
            <a:off x="5668470" y="4264677"/>
            <a:ext cx="233686" cy="22769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a:t>D</a:t>
            </a:r>
          </a:p>
        </p:txBody>
      </p:sp>
      <p:sp>
        <p:nvSpPr>
          <p:cNvPr id="17" name="Rounded Rectangle 16"/>
          <p:cNvSpPr/>
          <p:nvPr/>
        </p:nvSpPr>
        <p:spPr>
          <a:xfrm>
            <a:off x="6087062" y="4264677"/>
            <a:ext cx="233686" cy="22769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b="1" dirty="0"/>
              <a:t>P</a:t>
            </a:r>
          </a:p>
        </p:txBody>
      </p:sp>
      <p:sp>
        <p:nvSpPr>
          <p:cNvPr id="18" name="Rounded Rectangle 17"/>
          <p:cNvSpPr/>
          <p:nvPr/>
        </p:nvSpPr>
        <p:spPr>
          <a:xfrm>
            <a:off x="6505654" y="4264677"/>
            <a:ext cx="233686" cy="22769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S</a:t>
            </a:r>
          </a:p>
        </p:txBody>
      </p:sp>
      <p:sp>
        <p:nvSpPr>
          <p:cNvPr id="19" name="Rounded Rectangle 18"/>
          <p:cNvSpPr/>
          <p:nvPr/>
        </p:nvSpPr>
        <p:spPr>
          <a:xfrm>
            <a:off x="6924246" y="4264677"/>
            <a:ext cx="233686" cy="22769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b="1" dirty="0"/>
              <a:t>S</a:t>
            </a:r>
          </a:p>
        </p:txBody>
      </p:sp>
      <p:sp>
        <p:nvSpPr>
          <p:cNvPr id="20" name="Rounded Rectangle 19"/>
          <p:cNvSpPr/>
          <p:nvPr/>
        </p:nvSpPr>
        <p:spPr>
          <a:xfrm>
            <a:off x="7342838" y="4264677"/>
            <a:ext cx="233686" cy="22769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a:t>D</a:t>
            </a:r>
          </a:p>
        </p:txBody>
      </p:sp>
      <p:sp>
        <p:nvSpPr>
          <p:cNvPr id="21" name="Rounded Rectangle 20"/>
          <p:cNvSpPr/>
          <p:nvPr/>
        </p:nvSpPr>
        <p:spPr>
          <a:xfrm>
            <a:off x="7761430" y="4264677"/>
            <a:ext cx="233686" cy="22769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b="1" dirty="0"/>
              <a:t>P</a:t>
            </a:r>
          </a:p>
        </p:txBody>
      </p:sp>
      <p:sp>
        <p:nvSpPr>
          <p:cNvPr id="22" name="Rounded Rectangle 21"/>
          <p:cNvSpPr/>
          <p:nvPr/>
        </p:nvSpPr>
        <p:spPr>
          <a:xfrm>
            <a:off x="8180022" y="4264677"/>
            <a:ext cx="233686" cy="22769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S</a:t>
            </a:r>
          </a:p>
        </p:txBody>
      </p:sp>
      <p:sp>
        <p:nvSpPr>
          <p:cNvPr id="23" name="Rounded Rectangle 22"/>
          <p:cNvSpPr/>
          <p:nvPr/>
        </p:nvSpPr>
        <p:spPr>
          <a:xfrm>
            <a:off x="8598614" y="4264677"/>
            <a:ext cx="233686" cy="22769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b="1" dirty="0"/>
              <a:t>S</a:t>
            </a:r>
          </a:p>
        </p:txBody>
      </p:sp>
      <p:sp>
        <p:nvSpPr>
          <p:cNvPr id="24" name="Rounded Rectangle 23"/>
          <p:cNvSpPr/>
          <p:nvPr/>
        </p:nvSpPr>
        <p:spPr>
          <a:xfrm>
            <a:off x="201519" y="3679377"/>
            <a:ext cx="233686" cy="22769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a:t>D</a:t>
            </a:r>
          </a:p>
        </p:txBody>
      </p:sp>
      <p:sp>
        <p:nvSpPr>
          <p:cNvPr id="25" name="Rounded Rectangle 24"/>
          <p:cNvSpPr/>
          <p:nvPr/>
        </p:nvSpPr>
        <p:spPr>
          <a:xfrm>
            <a:off x="194857" y="4009447"/>
            <a:ext cx="233686" cy="22769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b="1" dirty="0"/>
              <a:t>P</a:t>
            </a:r>
          </a:p>
        </p:txBody>
      </p:sp>
      <p:sp>
        <p:nvSpPr>
          <p:cNvPr id="26" name="Rounded Rectangle 25"/>
          <p:cNvSpPr/>
          <p:nvPr/>
        </p:nvSpPr>
        <p:spPr>
          <a:xfrm>
            <a:off x="194857" y="4339517"/>
            <a:ext cx="233686" cy="22769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S</a:t>
            </a:r>
          </a:p>
        </p:txBody>
      </p:sp>
      <p:sp>
        <p:nvSpPr>
          <p:cNvPr id="27" name="Rounded Rectangle 26"/>
          <p:cNvSpPr/>
          <p:nvPr/>
        </p:nvSpPr>
        <p:spPr>
          <a:xfrm>
            <a:off x="193176" y="4669587"/>
            <a:ext cx="233686" cy="22769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b="1" dirty="0"/>
              <a:t>S</a:t>
            </a:r>
          </a:p>
        </p:txBody>
      </p:sp>
      <p:sp>
        <p:nvSpPr>
          <p:cNvPr id="28" name="Shape 1333"/>
          <p:cNvSpPr txBox="1">
            <a:spLocks/>
          </p:cNvSpPr>
          <p:nvPr/>
        </p:nvSpPr>
        <p:spPr>
          <a:xfrm>
            <a:off x="212890" y="3570231"/>
            <a:ext cx="2042626" cy="162240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pPr marL="457200" indent="-228600">
              <a:spcAft>
                <a:spcPts val="0"/>
              </a:spcAft>
            </a:pPr>
            <a:r>
              <a:rPr lang="en" dirty="0"/>
              <a:t>Declarative</a:t>
            </a:r>
          </a:p>
          <a:p>
            <a:pPr marL="457200" indent="-228600">
              <a:spcAft>
                <a:spcPts val="0"/>
              </a:spcAft>
            </a:pPr>
            <a:r>
              <a:rPr lang="en" dirty="0"/>
              <a:t>Procedural</a:t>
            </a:r>
          </a:p>
          <a:p>
            <a:pPr marL="457200" indent="-228600">
              <a:spcAft>
                <a:spcPts val="0"/>
              </a:spcAft>
            </a:pPr>
            <a:r>
              <a:rPr lang="en" dirty="0"/>
              <a:t>Schematic</a:t>
            </a:r>
          </a:p>
          <a:p>
            <a:pPr marL="457200" indent="-228600">
              <a:spcAft>
                <a:spcPts val="0"/>
              </a:spcAft>
            </a:pPr>
            <a:r>
              <a:rPr lang="en" dirty="0"/>
              <a:t>Strategic</a:t>
            </a:r>
          </a:p>
        </p:txBody>
      </p:sp>
      <p:sp>
        <p:nvSpPr>
          <p:cNvPr id="29" name="Rectangle 28"/>
          <p:cNvSpPr/>
          <p:nvPr/>
        </p:nvSpPr>
        <p:spPr>
          <a:xfrm>
            <a:off x="0" y="3491526"/>
            <a:ext cx="1774613" cy="1641734"/>
          </a:xfrm>
          <a:prstGeom prst="rect">
            <a:avLst/>
          </a:prstGeom>
          <a:no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0" y="1041995"/>
            <a:ext cx="1774613" cy="1355648"/>
          </a:xfrm>
          <a:prstGeom prst="rect">
            <a:avLst/>
          </a:prstGeom>
          <a:no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hape 1333"/>
          <p:cNvSpPr txBox="1">
            <a:spLocks/>
          </p:cNvSpPr>
          <p:nvPr/>
        </p:nvSpPr>
        <p:spPr>
          <a:xfrm>
            <a:off x="212890" y="1008343"/>
            <a:ext cx="1663677" cy="109388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pPr marL="457200" indent="-228600">
              <a:spcAft>
                <a:spcPts val="0"/>
              </a:spcAft>
            </a:pPr>
            <a:r>
              <a:rPr lang="en" dirty="0"/>
              <a:t>Group 1</a:t>
            </a:r>
          </a:p>
          <a:p>
            <a:pPr marL="457200" indent="-228600">
              <a:spcAft>
                <a:spcPts val="0"/>
              </a:spcAft>
            </a:pPr>
            <a:r>
              <a:rPr lang="en" dirty="0"/>
              <a:t>Group 2</a:t>
            </a:r>
          </a:p>
          <a:p>
            <a:pPr marL="457200" indent="-228600">
              <a:spcAft>
                <a:spcPts val="0"/>
              </a:spcAft>
            </a:pPr>
            <a:r>
              <a:rPr lang="en" dirty="0"/>
              <a:t>Group 3</a:t>
            </a:r>
          </a:p>
          <a:p>
            <a:pPr marL="457200" indent="-228600">
              <a:spcAft>
                <a:spcPts val="0"/>
              </a:spcAft>
            </a:pPr>
            <a:r>
              <a:rPr lang="en" dirty="0"/>
              <a:t>Group 4</a:t>
            </a:r>
          </a:p>
        </p:txBody>
      </p:sp>
      <p:sp>
        <p:nvSpPr>
          <p:cNvPr id="3" name="Isosceles Triangle 2"/>
          <p:cNvSpPr/>
          <p:nvPr/>
        </p:nvSpPr>
        <p:spPr>
          <a:xfrm>
            <a:off x="193176" y="1781671"/>
            <a:ext cx="168490" cy="19106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84829" y="2097695"/>
            <a:ext cx="168490" cy="1910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84829" y="1465646"/>
            <a:ext cx="168490" cy="1910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lus 33"/>
          <p:cNvSpPr/>
          <p:nvPr/>
        </p:nvSpPr>
        <p:spPr>
          <a:xfrm>
            <a:off x="193176" y="1149621"/>
            <a:ext cx="168490" cy="191069"/>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884530" y="868968"/>
            <a:ext cx="7133220" cy="15959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884530" y="2464904"/>
            <a:ext cx="7133220" cy="6042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884530" y="3071577"/>
            <a:ext cx="7133220" cy="2024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884530" y="3276691"/>
            <a:ext cx="7133220" cy="9714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05430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311699" y="1106125"/>
            <a:ext cx="8709457" cy="1963500"/>
          </a:xfrm>
        </p:spPr>
        <p:txBody>
          <a:bodyPr/>
          <a:lstStyle/>
          <a:p>
            <a:r>
              <a:rPr lang="es-MX" sz="6000" dirty="0" err="1"/>
              <a:t>Artifact</a:t>
            </a:r>
            <a:r>
              <a:rPr lang="es-MX" sz="6000" dirty="0"/>
              <a:t> </a:t>
            </a:r>
            <a:r>
              <a:rPr lang="es-MX" sz="6000" dirty="0" err="1"/>
              <a:t>Analysis</a:t>
            </a:r>
            <a:endParaRPr lang="es-CO" sz="6000" dirty="0"/>
          </a:p>
        </p:txBody>
      </p:sp>
      <p:sp>
        <p:nvSpPr>
          <p:cNvPr id="6" name="Marcador de texto 5"/>
          <p:cNvSpPr>
            <a:spLocks noGrp="1"/>
          </p:cNvSpPr>
          <p:nvPr>
            <p:ph type="body" idx="1"/>
          </p:nvPr>
        </p:nvSpPr>
        <p:spPr/>
        <p:txBody>
          <a:bodyPr/>
          <a:lstStyle/>
          <a:p>
            <a:r>
              <a:rPr lang="en-US" sz="2400" dirty="0"/>
              <a:t>Identify Learner Profiles of habits of mind via document analysis</a:t>
            </a:r>
            <a:endParaRPr lang="es-CO" sz="2400" dirty="0"/>
          </a:p>
        </p:txBody>
      </p:sp>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37</a:t>
            </a:fld>
            <a:endParaRPr lang="en"/>
          </a:p>
        </p:txBody>
      </p:sp>
      <p:sp>
        <p:nvSpPr>
          <p:cNvPr id="7" name="Rectangle 18"/>
          <p:cNvSpPr/>
          <p:nvPr/>
        </p:nvSpPr>
        <p:spPr>
          <a:xfrm>
            <a:off x="1611964" y="1667974"/>
            <a:ext cx="1253065" cy="317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Exploration</a:t>
            </a:r>
          </a:p>
        </p:txBody>
      </p:sp>
      <p:sp>
        <p:nvSpPr>
          <p:cNvPr id="8" name="Rectangle 21"/>
          <p:cNvSpPr/>
          <p:nvPr/>
        </p:nvSpPr>
        <p:spPr>
          <a:xfrm>
            <a:off x="4624192" y="1667974"/>
            <a:ext cx="1253065" cy="31775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Grouping</a:t>
            </a:r>
          </a:p>
        </p:txBody>
      </p:sp>
      <p:sp>
        <p:nvSpPr>
          <p:cNvPr id="9" name="Rectangle 22"/>
          <p:cNvSpPr/>
          <p:nvPr/>
        </p:nvSpPr>
        <p:spPr>
          <a:xfrm>
            <a:off x="3118078" y="1667974"/>
            <a:ext cx="1253065" cy="317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Categorization</a:t>
            </a:r>
          </a:p>
        </p:txBody>
      </p:sp>
      <p:sp>
        <p:nvSpPr>
          <p:cNvPr id="10" name="Rectangle 22"/>
          <p:cNvSpPr/>
          <p:nvPr/>
        </p:nvSpPr>
        <p:spPr>
          <a:xfrm>
            <a:off x="6130306" y="1667974"/>
            <a:ext cx="1253065" cy="31775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Validation</a:t>
            </a:r>
          </a:p>
        </p:txBody>
      </p:sp>
      <p:pic>
        <p:nvPicPr>
          <p:cNvPr id="11" name="Picture 4" descr="Related image">
            <a:extLst>
              <a:ext uri="{FF2B5EF4-FFF2-40B4-BE49-F238E27FC236}">
                <a16:creationId xmlns:a16="http://schemas.microsoft.com/office/drawing/2014/main" id="{0848F01E-A0E1-45BA-9503-897741292C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2884" y="164460"/>
            <a:ext cx="2038231" cy="1243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83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30393"/>
            <a:ext cx="8520600" cy="572700"/>
          </a:xfrm>
        </p:spPr>
        <p:txBody>
          <a:bodyPr/>
          <a:lstStyle/>
          <a:p>
            <a:r>
              <a:rPr lang="en-US" b="1" dirty="0"/>
              <a:t>Analysis of think-aloud data</a:t>
            </a:r>
          </a:p>
        </p:txBody>
      </p:sp>
      <p:sp>
        <p:nvSpPr>
          <p:cNvPr id="3" name="Text Placeholder 2"/>
          <p:cNvSpPr>
            <a:spLocks noGrp="1"/>
          </p:cNvSpPr>
          <p:nvPr>
            <p:ph type="body" idx="1"/>
          </p:nvPr>
        </p:nvSpPr>
        <p:spPr>
          <a:xfrm>
            <a:off x="311700" y="852775"/>
            <a:ext cx="8520600" cy="1391385"/>
          </a:xfrm>
        </p:spPr>
        <p:txBody>
          <a:bodyPr/>
          <a:lstStyle/>
          <a:p>
            <a:pPr>
              <a:lnSpc>
                <a:spcPct val="100000"/>
              </a:lnSpc>
            </a:pPr>
            <a:r>
              <a:rPr lang="en-US" sz="2200" b="1" dirty="0"/>
              <a:t>Habits of Mind:</a:t>
            </a:r>
          </a:p>
          <a:p>
            <a:pPr marL="342900" indent="-342900">
              <a:lnSpc>
                <a:spcPct val="100000"/>
              </a:lnSpc>
              <a:buFont typeface="Arial" panose="020B0604020202020204" pitchFamily="34" charset="0"/>
              <a:buChar char="•"/>
            </a:pPr>
            <a:r>
              <a:rPr lang="en-US" sz="2200" dirty="0"/>
              <a:t>A person's outlook on knowledge and learning and ways of thinking and acting.</a:t>
            </a:r>
          </a:p>
          <a:p>
            <a:pPr marL="342900" indent="-342900">
              <a:lnSpc>
                <a:spcPct val="100000"/>
              </a:lnSpc>
              <a:buFont typeface="Arial" panose="020B0604020202020204" pitchFamily="34" charset="0"/>
              <a:buChar char="•"/>
            </a:pPr>
            <a:r>
              <a:rPr lang="en-US" sz="2200" dirty="0"/>
              <a:t>Mathematical and logical skills that are essential tools for both formal and informal learning and for a lifetime of participation in society as a whole.</a:t>
            </a: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38</a:t>
            </a:fld>
            <a:endParaRPr lang="en"/>
          </a:p>
        </p:txBody>
      </p:sp>
      <p:sp>
        <p:nvSpPr>
          <p:cNvPr id="5" name="Rounded Rectangle 4"/>
          <p:cNvSpPr/>
          <p:nvPr/>
        </p:nvSpPr>
        <p:spPr>
          <a:xfrm>
            <a:off x="624950" y="3492701"/>
            <a:ext cx="7667559" cy="112437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200" b="1" dirty="0"/>
              <a:t>Goal: </a:t>
            </a:r>
            <a:r>
              <a:rPr lang="en-US" sz="2200" dirty="0"/>
              <a:t>Identify students’ different ways of thinking when explaining phenomena in the domain of signal processing</a:t>
            </a:r>
          </a:p>
        </p:txBody>
      </p:sp>
    </p:spTree>
    <p:extLst>
      <p:ext uri="{BB962C8B-B14F-4D97-AF65-F5344CB8AC3E}">
        <p14:creationId xmlns:p14="http://schemas.microsoft.com/office/powerpoint/2010/main" val="392823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34943" y="1863138"/>
            <a:ext cx="2470829" cy="1452601"/>
          </a:xfrm>
        </p:spPr>
        <p:txBody>
          <a:bodyPr/>
          <a:lstStyle/>
          <a:p>
            <a:r>
              <a:rPr lang="es-CO" dirty="0" err="1"/>
              <a:t>Elicitation</a:t>
            </a:r>
            <a:r>
              <a:rPr lang="es-CO" dirty="0"/>
              <a:t> of </a:t>
            </a:r>
            <a:r>
              <a:rPr lang="es-CO" dirty="0" err="1"/>
              <a:t>Student</a:t>
            </a:r>
            <a:r>
              <a:rPr lang="es-CO" dirty="0"/>
              <a:t> Performance</a:t>
            </a:r>
          </a:p>
        </p:txBody>
      </p:sp>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39</a:t>
            </a:fld>
            <a:endParaRPr lang="en"/>
          </a:p>
        </p:txBody>
      </p:sp>
      <p:pic>
        <p:nvPicPr>
          <p:cNvPr id="5" name="Picture 4"/>
          <p:cNvPicPr/>
          <p:nvPr/>
        </p:nvPicPr>
        <p:blipFill rotWithShape="1">
          <a:blip r:embed="rId2">
            <a:extLst>
              <a:ext uri="{28A0092B-C50C-407E-A947-70E740481C1C}">
                <a14:useLocalDpi xmlns:a14="http://schemas.microsoft.com/office/drawing/2010/main" val="0"/>
              </a:ext>
            </a:extLst>
          </a:blip>
          <a:srcRect r="28775"/>
          <a:stretch/>
        </p:blipFill>
        <p:spPr bwMode="auto">
          <a:xfrm>
            <a:off x="3553156" y="226142"/>
            <a:ext cx="5395498" cy="47265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814522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6" name="Shape 126"/>
          <p:cNvSpPr txBox="1"/>
          <p:nvPr/>
        </p:nvSpPr>
        <p:spPr>
          <a:xfrm>
            <a:off x="529500" y="398400"/>
            <a:ext cx="8085000" cy="3844500"/>
          </a:xfrm>
          <a:prstGeom prst="rect">
            <a:avLst/>
          </a:prstGeom>
          <a:noFill/>
          <a:ln>
            <a:noFill/>
          </a:ln>
        </p:spPr>
        <p:txBody>
          <a:bodyPr lIns="91425" tIns="91425" rIns="91425" bIns="91425" anchor="ctr" anchorCtr="0">
            <a:noAutofit/>
          </a:bodyPr>
          <a:lstStyle/>
          <a:p>
            <a:pPr lvl="0" algn="ctr" rtl="0">
              <a:spcBef>
                <a:spcPts val="0"/>
              </a:spcBef>
              <a:buNone/>
            </a:pPr>
            <a:r>
              <a:rPr lang="en" sz="2400" i="1" dirty="0">
                <a:solidFill>
                  <a:srgbClr val="000000"/>
                </a:solidFill>
                <a:highlight>
                  <a:srgbClr val="FFFFFF"/>
                </a:highlight>
                <a:latin typeface="Georgia"/>
                <a:ea typeface="Georgia"/>
                <a:cs typeface="Georgia"/>
                <a:sym typeface="Georgia"/>
              </a:rPr>
              <a:t>“For every professional software developer in the world, there are </a:t>
            </a:r>
            <a:r>
              <a:rPr lang="en" sz="2400" b="1" i="1" dirty="0">
                <a:solidFill>
                  <a:srgbClr val="000000"/>
                </a:solidFill>
                <a:highlight>
                  <a:srgbClr val="FFFFFF"/>
                </a:highlight>
                <a:latin typeface="Georgia"/>
                <a:ea typeface="Georgia"/>
                <a:cs typeface="Georgia"/>
                <a:sym typeface="Georgia"/>
              </a:rPr>
              <a:t>nine more people programming as part of their jobs who aren't professional software developers</a:t>
            </a:r>
            <a:r>
              <a:rPr lang="en" sz="2400" i="1" dirty="0">
                <a:solidFill>
                  <a:srgbClr val="000000"/>
                </a:solidFill>
                <a:highlight>
                  <a:srgbClr val="FFFFFF"/>
                </a:highlight>
                <a:latin typeface="Georgia"/>
                <a:ea typeface="Georgia"/>
                <a:cs typeface="Georgia"/>
                <a:sym typeface="Georgia"/>
              </a:rPr>
              <a:t>”  Guzdial, 2015.</a:t>
            </a:r>
          </a:p>
        </p:txBody>
      </p:sp>
      <p:sp>
        <p:nvSpPr>
          <p:cNvPr id="127" name="Shape 1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a:t>
            </a:fld>
            <a:endParaRPr lang="en"/>
          </a:p>
        </p:txBody>
      </p:sp>
    </p:spTree>
    <p:extLst>
      <p:ext uri="{BB962C8B-B14F-4D97-AF65-F5344CB8AC3E}">
        <p14:creationId xmlns:p14="http://schemas.microsoft.com/office/powerpoint/2010/main" val="1665546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err="1"/>
              <a:t>Qualitative</a:t>
            </a:r>
            <a:r>
              <a:rPr lang="es-CO" dirty="0"/>
              <a:t> Analysis – </a:t>
            </a:r>
            <a:r>
              <a:rPr lang="es-CO" dirty="0" err="1"/>
              <a:t>Traditional</a:t>
            </a:r>
            <a:r>
              <a:rPr lang="es-CO" dirty="0"/>
              <a:t> </a:t>
            </a:r>
            <a:r>
              <a:rPr lang="es-CO" dirty="0" err="1"/>
              <a:t>approach</a:t>
            </a:r>
            <a:endParaRPr lang="es-CO" dirty="0"/>
          </a:p>
        </p:txBody>
      </p:sp>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40</a:t>
            </a:fld>
            <a:endParaRPr lang="en"/>
          </a:p>
        </p:txBody>
      </p:sp>
      <p:sp>
        <p:nvSpPr>
          <p:cNvPr id="5" name="Content Placeholder 2"/>
          <p:cNvSpPr txBox="1">
            <a:spLocks/>
          </p:cNvSpPr>
          <p:nvPr/>
        </p:nvSpPr>
        <p:spPr>
          <a:xfrm>
            <a:off x="311700" y="1089611"/>
            <a:ext cx="8520600" cy="3767524"/>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2600" dirty="0"/>
              <a:t>“Values and attitudes” was operationalized as students’ critical views of their own work and that of their peers:</a:t>
            </a:r>
          </a:p>
          <a:p>
            <a:pPr lvl="1"/>
            <a:r>
              <a:rPr lang="en-US" sz="1800" i="1" dirty="0"/>
              <a:t>“I think specific outline is very helpful and make easy to follow the formula and graphs. Formulas and graphs are very clear to understand.” </a:t>
            </a:r>
          </a:p>
          <a:p>
            <a:pPr lvl="1"/>
            <a:r>
              <a:rPr lang="en-US" sz="1800" i="1" dirty="0"/>
              <a:t>“I think an important aspect that you did not include in your final answer is that the DTFT of a DT signal must be periodic. Your answer must be "rep-</a:t>
            </a:r>
            <a:r>
              <a:rPr lang="en-US" sz="1800" i="1" dirty="0" err="1"/>
              <a:t>ed</a:t>
            </a:r>
            <a:r>
              <a:rPr lang="en-US" sz="1800" i="1" dirty="0"/>
              <a:t>" to denote it's periodicity. Otherwise your answer is only correct for o&lt;=w&lt;=2pi. The DTFT of x[n] is rep</a:t>
            </a:r>
            <a:r>
              <a:rPr lang="en-US" sz="1800" i="1" baseline="-25000" dirty="0"/>
              <a:t>2</a:t>
            </a:r>
            <a:r>
              <a:rPr lang="en-US" sz="1800" i="1" dirty="0">
                <a:sym typeface="Symbol" panose="05050102010706020507" pitchFamily="18" charset="2"/>
              </a:rPr>
              <a:t></a:t>
            </a:r>
            <a:r>
              <a:rPr lang="en-US" sz="1800" i="1" dirty="0"/>
              <a:t>(2</a:t>
            </a:r>
            <a:r>
              <a:rPr lang="en-US" sz="1800" i="1" dirty="0">
                <a:sym typeface="Symbol" panose="05050102010706020507" pitchFamily="18" charset="2"/>
              </a:rPr>
              <a:t></a:t>
            </a:r>
            <a:r>
              <a:rPr lang="en-US" sz="1800" i="1" dirty="0"/>
              <a:t>(</a:t>
            </a:r>
            <a:r>
              <a:rPr lang="en-US" sz="1800" i="1" dirty="0">
                <a:sym typeface="Symbol" panose="05050102010706020507" pitchFamily="18" charset="2"/>
              </a:rPr>
              <a:t></a:t>
            </a:r>
            <a:r>
              <a:rPr lang="en-US" sz="1800" i="1" dirty="0"/>
              <a:t>-</a:t>
            </a:r>
            <a:r>
              <a:rPr lang="en-US" sz="1800" i="1" dirty="0">
                <a:sym typeface="Symbol" panose="05050102010706020507" pitchFamily="18" charset="2"/>
              </a:rPr>
              <a:t></a:t>
            </a:r>
            <a:r>
              <a:rPr lang="en-US" sz="1800" i="1" baseline="-25000" dirty="0"/>
              <a:t>0</a:t>
            </a:r>
            <a:r>
              <a:rPr lang="en-US" sz="1800" i="1" dirty="0"/>
              <a:t>)) Overall color coating was very helpful, and the </a:t>
            </a:r>
            <a:r>
              <a:rPr lang="en-US" sz="1800" i="1" dirty="0" err="1"/>
              <a:t>slecture</a:t>
            </a:r>
            <a:r>
              <a:rPr lang="en-US" sz="1800" i="1" dirty="0"/>
              <a:t> was concise and clear.” </a:t>
            </a:r>
          </a:p>
        </p:txBody>
      </p:sp>
    </p:spTree>
    <p:extLst>
      <p:ext uri="{BB962C8B-B14F-4D97-AF65-F5344CB8AC3E}">
        <p14:creationId xmlns:p14="http://schemas.microsoft.com/office/powerpoint/2010/main" val="331322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err="1"/>
              <a:t>Quantification</a:t>
            </a:r>
            <a:r>
              <a:rPr lang="es-CO" dirty="0"/>
              <a:t> of </a:t>
            </a:r>
            <a:r>
              <a:rPr lang="es-CO" dirty="0" err="1"/>
              <a:t>Qualitative</a:t>
            </a:r>
            <a:r>
              <a:rPr lang="es-CO" dirty="0"/>
              <a:t> Data</a:t>
            </a:r>
          </a:p>
        </p:txBody>
      </p:sp>
      <p:sp>
        <p:nvSpPr>
          <p:cNvPr id="3" name="Marcador de texto 2"/>
          <p:cNvSpPr>
            <a:spLocks noGrp="1"/>
          </p:cNvSpPr>
          <p:nvPr>
            <p:ph type="body" idx="1"/>
          </p:nvPr>
        </p:nvSpPr>
        <p:spPr/>
        <p:txBody>
          <a:bodyPr/>
          <a:lstStyle/>
          <a:p>
            <a:endParaRPr lang="es-CO"/>
          </a:p>
        </p:txBody>
      </p:sp>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41</a:t>
            </a:fld>
            <a:endParaRPr lang="en"/>
          </a:p>
        </p:txBody>
      </p:sp>
      <p:graphicFrame>
        <p:nvGraphicFramePr>
          <p:cNvPr id="5" name="Table 5"/>
          <p:cNvGraphicFramePr>
            <a:graphicFrameLocks noGrp="1"/>
          </p:cNvGraphicFramePr>
          <p:nvPr>
            <p:extLst>
              <p:ext uri="{D42A27DB-BD31-4B8C-83A1-F6EECF244321}">
                <p14:modId xmlns:p14="http://schemas.microsoft.com/office/powerpoint/2010/main" val="3895432924"/>
              </p:ext>
            </p:extLst>
          </p:nvPr>
        </p:nvGraphicFramePr>
        <p:xfrm>
          <a:off x="311701" y="1152475"/>
          <a:ext cx="8520598" cy="5989320"/>
        </p:xfrm>
        <a:graphic>
          <a:graphicData uri="http://schemas.openxmlformats.org/drawingml/2006/table">
            <a:tbl>
              <a:tblPr firstRow="1" firstCol="1" bandRow="1">
                <a:tableStyleId>{5C22544A-7EE6-4342-B048-85BDC9FD1C3A}</a:tableStyleId>
              </a:tblPr>
              <a:tblGrid>
                <a:gridCol w="1123139">
                  <a:extLst>
                    <a:ext uri="{9D8B030D-6E8A-4147-A177-3AD203B41FA5}">
                      <a16:colId xmlns:a16="http://schemas.microsoft.com/office/drawing/2014/main" val="20000"/>
                    </a:ext>
                  </a:extLst>
                </a:gridCol>
                <a:gridCol w="1308463">
                  <a:extLst>
                    <a:ext uri="{9D8B030D-6E8A-4147-A177-3AD203B41FA5}">
                      <a16:colId xmlns:a16="http://schemas.microsoft.com/office/drawing/2014/main" val="20001"/>
                    </a:ext>
                  </a:extLst>
                </a:gridCol>
                <a:gridCol w="1268289">
                  <a:extLst>
                    <a:ext uri="{9D8B030D-6E8A-4147-A177-3AD203B41FA5}">
                      <a16:colId xmlns:a16="http://schemas.microsoft.com/office/drawing/2014/main" val="20002"/>
                    </a:ext>
                  </a:extLst>
                </a:gridCol>
                <a:gridCol w="1111674">
                  <a:extLst>
                    <a:ext uri="{9D8B030D-6E8A-4147-A177-3AD203B41FA5}">
                      <a16:colId xmlns:a16="http://schemas.microsoft.com/office/drawing/2014/main" val="20003"/>
                    </a:ext>
                  </a:extLst>
                </a:gridCol>
                <a:gridCol w="1964832">
                  <a:extLst>
                    <a:ext uri="{9D8B030D-6E8A-4147-A177-3AD203B41FA5}">
                      <a16:colId xmlns:a16="http://schemas.microsoft.com/office/drawing/2014/main" val="20004"/>
                    </a:ext>
                  </a:extLst>
                </a:gridCol>
                <a:gridCol w="1744201">
                  <a:extLst>
                    <a:ext uri="{9D8B030D-6E8A-4147-A177-3AD203B41FA5}">
                      <a16:colId xmlns:a16="http://schemas.microsoft.com/office/drawing/2014/main" val="20005"/>
                    </a:ext>
                  </a:extLst>
                </a:gridCol>
              </a:tblGrid>
              <a:tr h="137160">
                <a:tc gridSpan="2">
                  <a:txBody>
                    <a:bodyPr/>
                    <a:lstStyle/>
                    <a:p>
                      <a:pPr marL="0" marR="0" algn="ctr">
                        <a:spcBef>
                          <a:spcPts val="0"/>
                        </a:spcBef>
                        <a:spcAft>
                          <a:spcPts val="0"/>
                        </a:spcAft>
                      </a:pPr>
                      <a:r>
                        <a:rPr lang="en-US" sz="1200" dirty="0">
                          <a:effectLst/>
                        </a:rPr>
                        <a:t>Description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tc hMerge="1">
                  <a:txBody>
                    <a:bodyPr/>
                    <a:lstStyle/>
                    <a:p>
                      <a:endParaRPr lang="en-US"/>
                    </a:p>
                  </a:txBody>
                  <a:tcPr/>
                </a:tc>
                <a:tc gridSpan="4">
                  <a:txBody>
                    <a:bodyPr/>
                    <a:lstStyle/>
                    <a:p>
                      <a:pPr marL="0" marR="0" algn="ctr">
                        <a:spcBef>
                          <a:spcPts val="0"/>
                        </a:spcBef>
                        <a:spcAft>
                          <a:spcPts val="0"/>
                        </a:spcAft>
                      </a:pPr>
                      <a:r>
                        <a:rPr lang="en-US" sz="1200">
                          <a:effectLst/>
                        </a:rPr>
                        <a:t>Level of Performance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4320">
                <a:tc>
                  <a:txBody>
                    <a:bodyPr/>
                    <a:lstStyle/>
                    <a:p>
                      <a:pPr marL="0" marR="0" algn="ctr">
                        <a:spcBef>
                          <a:spcPts val="0"/>
                        </a:spcBef>
                        <a:spcAft>
                          <a:spcPts val="0"/>
                        </a:spcAft>
                      </a:pPr>
                      <a:r>
                        <a:rPr lang="en-US" sz="1200" dirty="0">
                          <a:effectLst/>
                        </a:rPr>
                        <a:t>Element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tc>
                  <a:txBody>
                    <a:bodyPr/>
                    <a:lstStyle/>
                    <a:p>
                      <a:pPr marL="0" marR="0" algn="ctr">
                        <a:spcBef>
                          <a:spcPts val="0"/>
                        </a:spcBef>
                        <a:spcAft>
                          <a:spcPts val="0"/>
                        </a:spcAft>
                      </a:pPr>
                      <a:r>
                        <a:rPr lang="en-US" sz="1200" dirty="0">
                          <a:effectLst/>
                        </a:rPr>
                        <a:t>Definition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tc>
                  <a:txBody>
                    <a:bodyPr/>
                    <a:lstStyle/>
                    <a:p>
                      <a:pPr marL="0" marR="0" algn="ctr">
                        <a:spcBef>
                          <a:spcPts val="0"/>
                        </a:spcBef>
                        <a:spcAft>
                          <a:spcPts val="0"/>
                        </a:spcAft>
                      </a:pPr>
                      <a:r>
                        <a:rPr lang="en-US" sz="1200">
                          <a:effectLst/>
                        </a:rPr>
                        <a:t>Below Basic</a:t>
                      </a:r>
                    </a:p>
                    <a:p>
                      <a:pPr marL="0" marR="0" algn="ctr">
                        <a:spcBef>
                          <a:spcPts val="0"/>
                        </a:spcBef>
                        <a:spcAft>
                          <a:spcPts val="0"/>
                        </a:spcAft>
                      </a:pPr>
                      <a:r>
                        <a:rPr lang="en-US" sz="1200">
                          <a:effectLst/>
                        </a:rPr>
                        <a: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tc>
                  <a:txBody>
                    <a:bodyPr/>
                    <a:lstStyle/>
                    <a:p>
                      <a:pPr marL="0" marR="0" algn="ctr">
                        <a:spcBef>
                          <a:spcPts val="0"/>
                        </a:spcBef>
                        <a:spcAft>
                          <a:spcPts val="0"/>
                        </a:spcAft>
                      </a:pPr>
                      <a:r>
                        <a:rPr lang="en-US" sz="1200">
                          <a:effectLst/>
                        </a:rPr>
                        <a:t>Basic</a:t>
                      </a:r>
                    </a:p>
                    <a:p>
                      <a:pPr marL="0" marR="0" algn="ctr">
                        <a:spcBef>
                          <a:spcPts val="0"/>
                        </a:spcBef>
                        <a:spcAft>
                          <a:spcPts val="0"/>
                        </a:spcAft>
                      </a:pPr>
                      <a:r>
                        <a:rPr lang="en-US" sz="1200">
                          <a:effectLst/>
                        </a:rPr>
                        <a:t>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tc>
                  <a:txBody>
                    <a:bodyPr/>
                    <a:lstStyle/>
                    <a:p>
                      <a:pPr marL="0" marR="0" algn="ctr">
                        <a:spcBef>
                          <a:spcPts val="0"/>
                        </a:spcBef>
                        <a:spcAft>
                          <a:spcPts val="0"/>
                        </a:spcAft>
                      </a:pPr>
                      <a:r>
                        <a:rPr lang="en-US" sz="1200">
                          <a:effectLst/>
                        </a:rPr>
                        <a:t>Proficient</a:t>
                      </a:r>
                    </a:p>
                    <a:p>
                      <a:pPr marL="0" marR="0" algn="ctr">
                        <a:spcBef>
                          <a:spcPts val="0"/>
                        </a:spcBef>
                        <a:spcAft>
                          <a:spcPts val="0"/>
                        </a:spcAft>
                      </a:pPr>
                      <a:r>
                        <a:rPr lang="en-US" sz="12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tc>
                  <a:txBody>
                    <a:bodyPr/>
                    <a:lstStyle/>
                    <a:p>
                      <a:pPr marL="0" marR="0" algn="ctr">
                        <a:spcBef>
                          <a:spcPts val="0"/>
                        </a:spcBef>
                        <a:spcAft>
                          <a:spcPts val="0"/>
                        </a:spcAft>
                      </a:pPr>
                      <a:r>
                        <a:rPr lang="en-US" sz="1200">
                          <a:effectLst/>
                        </a:rPr>
                        <a:t>Advanced</a:t>
                      </a:r>
                    </a:p>
                    <a:p>
                      <a:pPr marL="0" marR="0" algn="ctr">
                        <a:spcBef>
                          <a:spcPts val="0"/>
                        </a:spcBef>
                        <a:spcAft>
                          <a:spcPts val="0"/>
                        </a:spcAft>
                      </a:pPr>
                      <a:r>
                        <a:rPr lang="en-US" sz="1200">
                          <a:effectLst/>
                        </a:rPr>
                        <a:t>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extLst>
                  <a:ext uri="{0D108BD9-81ED-4DB2-BD59-A6C34878D82A}">
                    <a16:rowId xmlns:a16="http://schemas.microsoft.com/office/drawing/2014/main" val="10001"/>
                  </a:ext>
                </a:extLst>
              </a:tr>
              <a:tr h="1234440">
                <a:tc>
                  <a:txBody>
                    <a:bodyPr/>
                    <a:lstStyle/>
                    <a:p>
                      <a:pPr marL="0" marR="0" algn="ctr">
                        <a:spcBef>
                          <a:spcPts val="0"/>
                        </a:spcBef>
                        <a:spcAft>
                          <a:spcPts val="0"/>
                        </a:spcAft>
                      </a:pPr>
                      <a:r>
                        <a:rPr lang="en-US" sz="1200">
                          <a:effectLst/>
                        </a:rPr>
                        <a:t>Computation and Estimation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tc>
                  <a:txBody>
                    <a:bodyPr/>
                    <a:lstStyle/>
                    <a:p>
                      <a:pPr marL="0" marR="0">
                        <a:spcBef>
                          <a:spcPts val="0"/>
                        </a:spcBef>
                        <a:spcAft>
                          <a:spcPts val="0"/>
                        </a:spcAft>
                      </a:pPr>
                      <a:r>
                        <a:rPr lang="en-US" sz="1200" dirty="0">
                          <a:effectLst/>
                        </a:rPr>
                        <a:t>Ability to choose an appropriate computation method and carry out the mathematical procedure accurately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tc>
                  <a:txBody>
                    <a:bodyPr/>
                    <a:lstStyle/>
                    <a:p>
                      <a:pPr marL="0" marR="0">
                        <a:spcBef>
                          <a:spcPts val="0"/>
                        </a:spcBef>
                        <a:spcAft>
                          <a:spcPts val="0"/>
                        </a:spcAft>
                      </a:pPr>
                      <a:r>
                        <a:rPr lang="en-US" sz="1200" dirty="0">
                          <a:effectLst/>
                        </a:rPr>
                        <a:t>Student selected an incorrect method and the solution was completely off.</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tc>
                  <a:txBody>
                    <a:bodyPr/>
                    <a:lstStyle/>
                    <a:p>
                      <a:pPr marL="0" marR="0">
                        <a:spcBef>
                          <a:spcPts val="0"/>
                        </a:spcBef>
                        <a:spcAft>
                          <a:spcPts val="0"/>
                        </a:spcAft>
                      </a:pPr>
                      <a:r>
                        <a:rPr lang="en-US" sz="1200" dirty="0">
                          <a:effectLst/>
                        </a:rPr>
                        <a:t>Student selected a correct method but the solution was incorrect.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tc>
                  <a:txBody>
                    <a:bodyPr/>
                    <a:lstStyle/>
                    <a:p>
                      <a:pPr marL="0" marR="0">
                        <a:spcBef>
                          <a:spcPts val="0"/>
                        </a:spcBef>
                        <a:spcAft>
                          <a:spcPts val="0"/>
                        </a:spcAft>
                      </a:pPr>
                      <a:r>
                        <a:rPr lang="en-US" sz="1200" dirty="0">
                          <a:effectLst/>
                        </a:rPr>
                        <a:t>Student selected an appropriate method and the solution was correct. However, the student did not provide a justification for the method based on the circumstances, or the justification was inadequate.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tc>
                  <a:txBody>
                    <a:bodyPr/>
                    <a:lstStyle/>
                    <a:p>
                      <a:pPr marL="0" marR="0">
                        <a:spcBef>
                          <a:spcPts val="0"/>
                        </a:spcBef>
                        <a:spcAft>
                          <a:spcPts val="0"/>
                        </a:spcAft>
                      </a:pPr>
                      <a:r>
                        <a:rPr lang="en-US" sz="1200" dirty="0">
                          <a:effectLst/>
                        </a:rPr>
                        <a:t>Student selected an appropriate method, the student provided a correct justification for the selection of the method based on the circumstances and the solution was correct.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extLst>
                  <a:ext uri="{0D108BD9-81ED-4DB2-BD59-A6C34878D82A}">
                    <a16:rowId xmlns:a16="http://schemas.microsoft.com/office/drawing/2014/main" val="10002"/>
                  </a:ext>
                </a:extLst>
              </a:tr>
              <a:tr h="548640">
                <a:tc>
                  <a:txBody>
                    <a:bodyPr/>
                    <a:lstStyle/>
                    <a:p>
                      <a:pPr marL="0" marR="0" algn="ctr">
                        <a:spcBef>
                          <a:spcPts val="0"/>
                        </a:spcBef>
                        <a:spcAft>
                          <a:spcPts val="0"/>
                        </a:spcAft>
                      </a:pPr>
                      <a:r>
                        <a:rPr lang="en-US" sz="1200" dirty="0">
                          <a:effectLst/>
                        </a:rPr>
                        <a:t>Mathematical Rigor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tc>
                  <a:txBody>
                    <a:bodyPr/>
                    <a:lstStyle/>
                    <a:p>
                      <a:pPr marL="0" marR="0">
                        <a:spcBef>
                          <a:spcPts val="0"/>
                        </a:spcBef>
                        <a:spcAft>
                          <a:spcPts val="0"/>
                        </a:spcAft>
                      </a:pPr>
                      <a:r>
                        <a:rPr lang="en-US" sz="1200" dirty="0">
                          <a:effectLst/>
                        </a:rPr>
                        <a:t>Ability to handle mathematical rigor and remember details of a definition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tc>
                  <a:txBody>
                    <a:bodyPr/>
                    <a:lstStyle/>
                    <a:p>
                      <a:pPr marL="0" marR="0">
                        <a:spcBef>
                          <a:spcPts val="0"/>
                        </a:spcBef>
                        <a:spcAft>
                          <a:spcPts val="0"/>
                        </a:spcAft>
                      </a:pPr>
                      <a:r>
                        <a:rPr lang="en-US" sz="1200" dirty="0">
                          <a:effectLst/>
                        </a:rPr>
                        <a:t>Student was not at all rigorous in the involved mathematics.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tc>
                  <a:txBody>
                    <a:bodyPr/>
                    <a:lstStyle/>
                    <a:p>
                      <a:pPr marL="0" marR="0">
                        <a:spcBef>
                          <a:spcPts val="0"/>
                        </a:spcBef>
                        <a:spcAft>
                          <a:spcPts val="0"/>
                        </a:spcAft>
                      </a:pPr>
                      <a:r>
                        <a:rPr lang="en-US" sz="1200">
                          <a:effectLst/>
                        </a:rPr>
                        <a:t>Student displayed some rigor but there were major errors.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tc>
                  <a:txBody>
                    <a:bodyPr/>
                    <a:lstStyle/>
                    <a:p>
                      <a:pPr marL="0" marR="0">
                        <a:spcBef>
                          <a:spcPts val="0"/>
                        </a:spcBef>
                        <a:spcAft>
                          <a:spcPts val="0"/>
                        </a:spcAft>
                      </a:pPr>
                      <a:r>
                        <a:rPr lang="en-US" sz="1200" dirty="0">
                          <a:effectLst/>
                        </a:rPr>
                        <a:t>Student was very rigorous but made small errors.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tc>
                  <a:txBody>
                    <a:bodyPr/>
                    <a:lstStyle/>
                    <a:p>
                      <a:pPr marL="0" marR="0">
                        <a:spcBef>
                          <a:spcPts val="0"/>
                        </a:spcBef>
                        <a:spcAft>
                          <a:spcPts val="0"/>
                        </a:spcAft>
                      </a:pPr>
                      <a:r>
                        <a:rPr lang="en-US" sz="1200" dirty="0">
                          <a:effectLst/>
                        </a:rPr>
                        <a:t>Student was very rigorous and made no errors.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extLst>
                  <a:ext uri="{0D108BD9-81ED-4DB2-BD59-A6C34878D82A}">
                    <a16:rowId xmlns:a16="http://schemas.microsoft.com/office/drawing/2014/main" val="10003"/>
                  </a:ext>
                </a:extLst>
              </a:tr>
              <a:tr h="822960">
                <a:tc>
                  <a:txBody>
                    <a:bodyPr/>
                    <a:lstStyle/>
                    <a:p>
                      <a:pPr marL="0" marR="0" algn="ctr">
                        <a:spcBef>
                          <a:spcPts val="0"/>
                        </a:spcBef>
                        <a:spcAft>
                          <a:spcPts val="0"/>
                        </a:spcAft>
                      </a:pPr>
                      <a:r>
                        <a:rPr lang="en-US" sz="900">
                          <a:effectLst/>
                        </a:rPr>
                        <a:t>Communication Skills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tc>
                  <a:txBody>
                    <a:bodyPr/>
                    <a:lstStyle/>
                    <a:p>
                      <a:pPr marL="0" marR="0">
                        <a:spcBef>
                          <a:spcPts val="0"/>
                        </a:spcBef>
                        <a:spcAft>
                          <a:spcPts val="0"/>
                        </a:spcAft>
                      </a:pPr>
                      <a:r>
                        <a:rPr lang="en-US" sz="900">
                          <a:effectLst/>
                        </a:rPr>
                        <a:t>Ability to communicate effectively, explain background and present a good meaningful flow of ideas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tc>
                  <a:txBody>
                    <a:bodyPr/>
                    <a:lstStyle/>
                    <a:p>
                      <a:pPr marL="0" marR="0">
                        <a:spcBef>
                          <a:spcPts val="0"/>
                        </a:spcBef>
                        <a:spcAft>
                          <a:spcPts val="0"/>
                        </a:spcAft>
                      </a:pPr>
                      <a:r>
                        <a:rPr lang="en-US" sz="900">
                          <a:effectLst/>
                        </a:rPr>
                        <a:t>Student presented an unclear and unjustified procedure.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tc>
                  <a:txBody>
                    <a:bodyPr/>
                    <a:lstStyle/>
                    <a:p>
                      <a:pPr marL="0" marR="0">
                        <a:spcBef>
                          <a:spcPts val="0"/>
                        </a:spcBef>
                        <a:spcAft>
                          <a:spcPts val="0"/>
                        </a:spcAft>
                      </a:pPr>
                      <a:r>
                        <a:rPr lang="en-US" sz="900">
                          <a:effectLst/>
                        </a:rPr>
                        <a:t>Student presented a somewhat clear procedure but it was unjustified.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tc>
                  <a:txBody>
                    <a:bodyPr/>
                    <a:lstStyle/>
                    <a:p>
                      <a:pPr marL="0" marR="0">
                        <a:spcBef>
                          <a:spcPts val="0"/>
                        </a:spcBef>
                        <a:spcAft>
                          <a:spcPts val="0"/>
                        </a:spcAft>
                      </a:pPr>
                      <a:r>
                        <a:rPr lang="en-US" sz="900">
                          <a:effectLst/>
                        </a:rPr>
                        <a:t>Student presented a clear procedure with a reasonable justification.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tc>
                  <a:txBody>
                    <a:bodyPr/>
                    <a:lstStyle/>
                    <a:p>
                      <a:pPr marL="0" marR="0">
                        <a:spcBef>
                          <a:spcPts val="0"/>
                        </a:spcBef>
                        <a:spcAft>
                          <a:spcPts val="0"/>
                        </a:spcAft>
                      </a:pPr>
                      <a:r>
                        <a:rPr lang="en-US" sz="900" dirty="0">
                          <a:effectLst/>
                        </a:rPr>
                        <a:t>Student presented a clear procedure with a detailed justification based on the theory or principles.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extLst>
                  <a:ext uri="{0D108BD9-81ED-4DB2-BD59-A6C34878D82A}">
                    <a16:rowId xmlns:a16="http://schemas.microsoft.com/office/drawing/2014/main" val="10004"/>
                  </a:ext>
                </a:extLst>
              </a:tr>
              <a:tr h="1234440">
                <a:tc>
                  <a:txBody>
                    <a:bodyPr/>
                    <a:lstStyle/>
                    <a:p>
                      <a:pPr marL="0" marR="0" algn="ctr">
                        <a:spcBef>
                          <a:spcPts val="0"/>
                        </a:spcBef>
                        <a:spcAft>
                          <a:spcPts val="0"/>
                        </a:spcAft>
                      </a:pPr>
                      <a:r>
                        <a:rPr lang="en-US" sz="900">
                          <a:effectLst/>
                        </a:rPr>
                        <a:t>Critical Response Skills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tc>
                  <a:txBody>
                    <a:bodyPr/>
                    <a:lstStyle/>
                    <a:p>
                      <a:pPr marL="0" marR="0">
                        <a:spcBef>
                          <a:spcPts val="0"/>
                        </a:spcBef>
                        <a:spcAft>
                          <a:spcPts val="0"/>
                        </a:spcAft>
                      </a:pPr>
                      <a:r>
                        <a:rPr lang="en-US" sz="900">
                          <a:effectLst/>
                        </a:rPr>
                        <a:t>Ability to detect the symptoms of doubtful solutions, assertions and arguments in one’s own work and in peers.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tc>
                  <a:txBody>
                    <a:bodyPr/>
                    <a:lstStyle/>
                    <a:p>
                      <a:pPr marL="0" marR="0">
                        <a:spcBef>
                          <a:spcPts val="0"/>
                        </a:spcBef>
                        <a:spcAft>
                          <a:spcPts val="0"/>
                        </a:spcAft>
                      </a:pPr>
                      <a:r>
                        <a:rPr lang="en-US" sz="900">
                          <a:effectLst/>
                        </a:rPr>
                        <a:t>Student was unable to identify incorrect procedures and provided no evidence of procedures for validation of their solution.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tc>
                  <a:txBody>
                    <a:bodyPr/>
                    <a:lstStyle/>
                    <a:p>
                      <a:pPr marL="0" marR="0">
                        <a:spcBef>
                          <a:spcPts val="0"/>
                        </a:spcBef>
                        <a:spcAft>
                          <a:spcPts val="0"/>
                        </a:spcAft>
                      </a:pPr>
                      <a:r>
                        <a:rPr lang="en-US" sz="900">
                          <a:effectLst/>
                        </a:rPr>
                        <a:t>Student was able to identify incorrect procedures but was unable to correct them. The student provided no evidence of procedures for validation of their solution.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tc>
                  <a:txBody>
                    <a:bodyPr/>
                    <a:lstStyle/>
                    <a:p>
                      <a:pPr marL="0" marR="0">
                        <a:spcBef>
                          <a:spcPts val="0"/>
                        </a:spcBef>
                        <a:spcAft>
                          <a:spcPts val="0"/>
                        </a:spcAft>
                      </a:pPr>
                      <a:r>
                        <a:rPr lang="en-US" sz="900">
                          <a:effectLst/>
                        </a:rPr>
                        <a:t>Student was able to identify incorrect procedures and corrected them properly. However, the student provided no evidence of procedures for validation of their solution.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tc>
                  <a:txBody>
                    <a:bodyPr/>
                    <a:lstStyle/>
                    <a:p>
                      <a:pPr marL="0" marR="0">
                        <a:spcBef>
                          <a:spcPts val="0"/>
                        </a:spcBef>
                        <a:spcAft>
                          <a:spcPts val="0"/>
                        </a:spcAft>
                      </a:pPr>
                      <a:r>
                        <a:rPr lang="en-US" sz="900" dirty="0">
                          <a:effectLst/>
                        </a:rPr>
                        <a:t>Student was able to identify incorrect procedures and corrected them properly or did not demonstrate any incorrect procedures. In addition, the student demonstrated evidence of applying procedures for validation of their solution.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extLst>
                  <a:ext uri="{0D108BD9-81ED-4DB2-BD59-A6C34878D82A}">
                    <a16:rowId xmlns:a16="http://schemas.microsoft.com/office/drawing/2014/main" val="10005"/>
                  </a:ext>
                </a:extLst>
              </a:tr>
              <a:tr h="548640">
                <a:tc>
                  <a:txBody>
                    <a:bodyPr/>
                    <a:lstStyle/>
                    <a:p>
                      <a:pPr marL="0" marR="0" algn="ctr">
                        <a:spcBef>
                          <a:spcPts val="0"/>
                        </a:spcBef>
                        <a:spcAft>
                          <a:spcPts val="0"/>
                        </a:spcAft>
                      </a:pPr>
                      <a:r>
                        <a:rPr lang="en-US" sz="900">
                          <a:effectLst/>
                        </a:rPr>
                        <a:t>Values and Attitudes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tc>
                  <a:txBody>
                    <a:bodyPr/>
                    <a:lstStyle/>
                    <a:p>
                      <a:pPr marL="0" marR="0">
                        <a:spcBef>
                          <a:spcPts val="0"/>
                        </a:spcBef>
                        <a:spcAft>
                          <a:spcPts val="0"/>
                        </a:spcAft>
                      </a:pPr>
                      <a:r>
                        <a:rPr lang="en-US" sz="900">
                          <a:effectLst/>
                        </a:rPr>
                        <a:t>Student’s attitude towards their own ability and those of their peers.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tc>
                  <a:txBody>
                    <a:bodyPr/>
                    <a:lstStyle/>
                    <a:p>
                      <a:pPr marL="0" marR="0">
                        <a:spcBef>
                          <a:spcPts val="0"/>
                        </a:spcBef>
                        <a:spcAft>
                          <a:spcPts val="0"/>
                        </a:spcAft>
                      </a:pPr>
                      <a:r>
                        <a:rPr lang="en-US" sz="900">
                          <a:effectLst/>
                        </a:rPr>
                        <a:t>Student made negative comments about other’s work or was indifferent to it.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tc>
                  <a:txBody>
                    <a:bodyPr/>
                    <a:lstStyle/>
                    <a:p>
                      <a:pPr marL="0" marR="0">
                        <a:spcBef>
                          <a:spcPts val="0"/>
                        </a:spcBef>
                        <a:spcAft>
                          <a:spcPts val="0"/>
                        </a:spcAft>
                      </a:pPr>
                      <a:r>
                        <a:rPr lang="en-US" sz="900">
                          <a:effectLst/>
                        </a:rPr>
                        <a:t>Student made generic comments that do not provide any insight or critique.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tc>
                  <a:txBody>
                    <a:bodyPr/>
                    <a:lstStyle/>
                    <a:p>
                      <a:pPr marL="0" marR="0">
                        <a:spcBef>
                          <a:spcPts val="0"/>
                        </a:spcBef>
                        <a:spcAft>
                          <a:spcPts val="0"/>
                        </a:spcAft>
                      </a:pPr>
                      <a:r>
                        <a:rPr lang="en-US" sz="900">
                          <a:effectLst/>
                        </a:rPr>
                        <a:t>Student made good comments providing insight and a somewhat reasonable critique.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tc>
                  <a:txBody>
                    <a:bodyPr/>
                    <a:lstStyle/>
                    <a:p>
                      <a:pPr marL="0" marR="0">
                        <a:spcBef>
                          <a:spcPts val="0"/>
                        </a:spcBef>
                        <a:spcAft>
                          <a:spcPts val="0"/>
                        </a:spcAft>
                      </a:pPr>
                      <a:r>
                        <a:rPr lang="en-US" sz="900" dirty="0">
                          <a:effectLst/>
                        </a:rPr>
                        <a:t>Student made excellent comments, correcting mistakes and providing insightful critique.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33630" marR="33630" marT="0" marB="0"/>
                </a:tc>
                <a:extLst>
                  <a:ext uri="{0D108BD9-81ED-4DB2-BD59-A6C34878D82A}">
                    <a16:rowId xmlns:a16="http://schemas.microsoft.com/office/drawing/2014/main" val="10006"/>
                  </a:ext>
                </a:extLst>
              </a:tr>
            </a:tbl>
          </a:graphicData>
        </a:graphic>
      </p:graphicFrame>
      <p:sp>
        <p:nvSpPr>
          <p:cNvPr id="6" name="Rectángulo 5"/>
          <p:cNvSpPr/>
          <p:nvPr/>
        </p:nvSpPr>
        <p:spPr>
          <a:xfrm>
            <a:off x="226141" y="4267199"/>
            <a:ext cx="8606157" cy="915629"/>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37417185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err="1"/>
              <a:t>Interpretation</a:t>
            </a:r>
            <a:endParaRPr lang="es-CO" dirty="0"/>
          </a:p>
        </p:txBody>
      </p:sp>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42</a:t>
            </a:fld>
            <a:endParaRPr lang="en"/>
          </a:p>
        </p:txBody>
      </p:sp>
      <p:sp>
        <p:nvSpPr>
          <p:cNvPr id="5" name="Content Placeholder 2"/>
          <p:cNvSpPr txBox="1">
            <a:spLocks/>
          </p:cNvSpPr>
          <p:nvPr/>
        </p:nvSpPr>
        <p:spPr>
          <a:xfrm>
            <a:off x="311700" y="1152475"/>
            <a:ext cx="8635655" cy="3819807"/>
          </a:xfrm>
          <a:prstGeom prst="rect">
            <a:avLst/>
          </a:prstGeom>
          <a:noFill/>
          <a:ln>
            <a:noFill/>
          </a:ln>
        </p:spPr>
        <p:txBody>
          <a:bodyPr lIns="91425" tIns="91425" rIns="91425" bIns="91425" anchor="t" anchorCtr="0">
            <a:normAutofit fontScale="70000" lnSpcReduction="20000"/>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2625" dirty="0"/>
              <a:t>Model sequence of scores (tag) of each student as random process</a:t>
            </a:r>
          </a:p>
          <a:p>
            <a:pPr lvl="1"/>
            <a:r>
              <a:rPr lang="en-US" sz="1950" dirty="0"/>
              <a:t>For simplicity, assume successive scores are independent</a:t>
            </a:r>
          </a:p>
          <a:p>
            <a:pPr lvl="1"/>
            <a:r>
              <a:rPr lang="en-US" sz="1950" dirty="0"/>
              <a:t>Estimate probability of each score occurring </a:t>
            </a:r>
          </a:p>
          <a:p>
            <a:pPr marL="1083564" lvl="3"/>
            <a:r>
              <a:rPr lang="en-US" sz="1950" dirty="0" err="1"/>
              <a:t>P</a:t>
            </a:r>
            <a:r>
              <a:rPr lang="en-US" sz="1950" baseline="-25000" dirty="0" err="1"/>
              <a:t>ij</a:t>
            </a:r>
            <a:r>
              <a:rPr lang="en-US" sz="1950" dirty="0"/>
              <a:t> = </a:t>
            </a:r>
            <a:r>
              <a:rPr lang="en-US" sz="1950" dirty="0" err="1"/>
              <a:t>Prob</a:t>
            </a:r>
            <a:r>
              <a:rPr lang="en-US" sz="1950" dirty="0"/>
              <a:t>(</a:t>
            </a:r>
            <a:r>
              <a:rPr lang="en-US" sz="1950" dirty="0" err="1"/>
              <a:t>element</a:t>
            </a:r>
            <a:r>
              <a:rPr lang="en-US" sz="1950" baseline="-25000" dirty="0" err="1"/>
              <a:t>i</a:t>
            </a:r>
            <a:r>
              <a:rPr lang="en-US" sz="1950" dirty="0"/>
              <a:t>, </a:t>
            </a:r>
            <a:r>
              <a:rPr lang="en-US" sz="1950" dirty="0" err="1"/>
              <a:t>level</a:t>
            </a:r>
            <a:r>
              <a:rPr lang="en-US" sz="1950" baseline="-25000" dirty="0" err="1"/>
              <a:t>j</a:t>
            </a:r>
            <a:r>
              <a:rPr lang="en-US" sz="1950" dirty="0"/>
              <a:t>), </a:t>
            </a:r>
            <a:r>
              <a:rPr lang="en-US" sz="1950" dirty="0" err="1"/>
              <a:t>i</a:t>
            </a:r>
            <a:r>
              <a:rPr lang="en-US" sz="1950" dirty="0"/>
              <a:t>=1,2,3,4,5,  j=1,2,3,4</a:t>
            </a:r>
          </a:p>
          <a:p>
            <a:pPr lvl="1"/>
            <a:r>
              <a:rPr lang="en-US" sz="1950" dirty="0"/>
              <a:t>Count the total number of scores: N</a:t>
            </a:r>
          </a:p>
          <a:p>
            <a:endParaRPr lang="en-US" sz="2625" dirty="0"/>
          </a:p>
          <a:p>
            <a:r>
              <a:rPr lang="en-US" sz="2625" dirty="0"/>
              <a:t>Parameters of random process used as features</a:t>
            </a:r>
          </a:p>
          <a:p>
            <a:pPr lvl="1"/>
            <a:r>
              <a:rPr lang="en-US" sz="1950" dirty="0"/>
              <a:t>Each student represented by vector in R</a:t>
            </a:r>
            <a:r>
              <a:rPr lang="en-US" sz="1950" baseline="30000" dirty="0"/>
              <a:t>21</a:t>
            </a:r>
          </a:p>
          <a:p>
            <a:pPr marL="397764" lvl="1"/>
            <a:r>
              <a:rPr lang="en-US" sz="1950" dirty="0"/>
              <a:t>	(P</a:t>
            </a:r>
            <a:r>
              <a:rPr lang="en-US" sz="1950" baseline="-25000" dirty="0"/>
              <a:t>11</a:t>
            </a:r>
            <a:r>
              <a:rPr lang="en-US" sz="1950" dirty="0"/>
              <a:t>,P</a:t>
            </a:r>
            <a:r>
              <a:rPr lang="en-US" sz="1950" baseline="-25000" dirty="0"/>
              <a:t>12</a:t>
            </a:r>
            <a:r>
              <a:rPr lang="en-US" sz="1950" dirty="0"/>
              <a:t>,P</a:t>
            </a:r>
            <a:r>
              <a:rPr lang="en-US" sz="1950" baseline="-25000" dirty="0"/>
              <a:t>13</a:t>
            </a:r>
            <a:r>
              <a:rPr lang="en-US" sz="1950" dirty="0"/>
              <a:t>,</a:t>
            </a:r>
            <a:r>
              <a:rPr lang="mr-IN" sz="1950" dirty="0"/>
              <a:t>…</a:t>
            </a:r>
            <a:r>
              <a:rPr lang="en-US" sz="1950" dirty="0"/>
              <a:t>, P</a:t>
            </a:r>
            <a:r>
              <a:rPr lang="en-US" sz="1950" baseline="-25000" dirty="0"/>
              <a:t>45</a:t>
            </a:r>
            <a:r>
              <a:rPr lang="en-US" sz="1950" dirty="0"/>
              <a:t>, N)</a:t>
            </a:r>
          </a:p>
        </p:txBody>
      </p:sp>
    </p:spTree>
    <p:extLst>
      <p:ext uri="{BB962C8B-B14F-4D97-AF65-F5344CB8AC3E}">
        <p14:creationId xmlns:p14="http://schemas.microsoft.com/office/powerpoint/2010/main" val="41648990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43</a:t>
            </a:fld>
            <a:endParaRPr lang="en"/>
          </a:p>
        </p:txBody>
      </p:sp>
      <p:sp>
        <p:nvSpPr>
          <p:cNvPr id="7" name="Content Placeholder 2"/>
          <p:cNvSpPr txBox="1">
            <a:spLocks/>
          </p:cNvSpPr>
          <p:nvPr/>
        </p:nvSpPr>
        <p:spPr>
          <a:xfrm>
            <a:off x="179493" y="278892"/>
            <a:ext cx="8041066" cy="4864608"/>
          </a:xfrm>
          <a:prstGeom prst="rect">
            <a:avLst/>
          </a:prstGeom>
          <a:noFill/>
          <a:ln>
            <a:noFill/>
          </a:ln>
        </p:spPr>
        <p:txBody>
          <a:bodyPr lIns="91425" tIns="91425" rIns="91425" bIns="91425" anchor="t" anchorCtr="0">
            <a:normAutofit fontScale="70000" lnSpcReduction="20000"/>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2850" dirty="0"/>
              <a:t>Half of students used as “Observation Data” </a:t>
            </a:r>
          </a:p>
          <a:p>
            <a:pPr marL="342900" lvl="1" indent="-342900">
              <a:buFont typeface="Arial" panose="020B0604020202020204" pitchFamily="34" charset="0"/>
              <a:buChar char="•"/>
            </a:pPr>
            <a:r>
              <a:rPr lang="en-US" sz="2100" dirty="0"/>
              <a:t>Remaining half used later as “Validation data”</a:t>
            </a:r>
          </a:p>
          <a:p>
            <a:r>
              <a:rPr lang="en-US" sz="2850" dirty="0"/>
              <a:t>Cluster features of students in Observation Data using random approach called N-TARP</a:t>
            </a:r>
          </a:p>
          <a:p>
            <a:pPr marL="342900" lvl="1" indent="-342900">
              <a:buFont typeface="Arial" panose="020B0604020202020204" pitchFamily="34" charset="0"/>
              <a:buChar char="•"/>
            </a:pPr>
            <a:r>
              <a:rPr lang="en-US" sz="2100" dirty="0"/>
              <a:t>Results in many different binary </a:t>
            </a:r>
            <a:r>
              <a:rPr lang="en-US" sz="2100" dirty="0" err="1"/>
              <a:t>clusterings</a:t>
            </a:r>
            <a:endParaRPr lang="en-US" sz="2100" dirty="0"/>
          </a:p>
          <a:p>
            <a:r>
              <a:rPr lang="en-US" sz="2850" dirty="0"/>
              <a:t>Each binary clustering gives a label for each student</a:t>
            </a:r>
          </a:p>
          <a:p>
            <a:pPr marL="342900" lvl="1" indent="-342900">
              <a:buFont typeface="Arial" panose="020B0604020202020204" pitchFamily="34" charset="0"/>
              <a:buChar char="•"/>
            </a:pPr>
            <a:r>
              <a:rPr lang="en-US" sz="2100" dirty="0"/>
              <a:t>1 if student belongs to first cluster</a:t>
            </a:r>
          </a:p>
          <a:p>
            <a:pPr marL="342900" lvl="1" indent="-342900">
              <a:buFont typeface="Arial" panose="020B0604020202020204" pitchFamily="34" charset="0"/>
              <a:buChar char="•"/>
            </a:pPr>
            <a:r>
              <a:rPr lang="en-US" sz="2100" dirty="0"/>
              <a:t>2 if student belongs to second cluster</a:t>
            </a:r>
            <a:endParaRPr lang="en-US" sz="2850" dirty="0"/>
          </a:p>
          <a:p>
            <a:r>
              <a:rPr lang="en-US" sz="2850" dirty="0"/>
              <a:t>Concatenate the cluster labels and add grade to obtain a profile for each student</a:t>
            </a:r>
          </a:p>
          <a:p>
            <a:pPr marL="397764" lvl="1"/>
            <a:r>
              <a:rPr lang="en-US" sz="2100" dirty="0">
                <a:sym typeface="Wingdings"/>
              </a:rPr>
              <a:t>E.g., student 1 represented by (1,1,2,1,1,1,2,2,2,2,1,1,1,1,1, B)</a:t>
            </a:r>
            <a:endParaRPr lang="en-US" sz="2100" dirty="0"/>
          </a:p>
        </p:txBody>
      </p:sp>
    </p:spTree>
    <p:extLst>
      <p:ext uri="{BB962C8B-B14F-4D97-AF65-F5344CB8AC3E}">
        <p14:creationId xmlns:p14="http://schemas.microsoft.com/office/powerpoint/2010/main" val="24982160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44</a:t>
            </a:fld>
            <a:endParaRPr lang="en"/>
          </a:p>
        </p:txBody>
      </p:sp>
      <p:sp>
        <p:nvSpPr>
          <p:cNvPr id="5" name="Content Placeholder 2"/>
          <p:cNvSpPr txBox="1">
            <a:spLocks/>
          </p:cNvSpPr>
          <p:nvPr/>
        </p:nvSpPr>
        <p:spPr>
          <a:xfrm>
            <a:off x="104467" y="275303"/>
            <a:ext cx="8842888" cy="4781513"/>
          </a:xfrm>
          <a:prstGeom prst="rect">
            <a:avLst/>
          </a:prstGeom>
          <a:noFill/>
          <a:ln>
            <a:noFill/>
          </a:ln>
        </p:spPr>
        <p:txBody>
          <a:bodyPr lIns="91425" tIns="91425" rIns="91425" bIns="91425" anchor="t" anchorCtr="0">
            <a:normAutofit lnSpcReduction="10000"/>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2625" dirty="0"/>
              <a:t>Use Validation Data to corroborate each binary clustering found</a:t>
            </a:r>
          </a:p>
          <a:p>
            <a:pPr lvl="1"/>
            <a:r>
              <a:rPr lang="en-US" sz="1950" dirty="0"/>
              <a:t>Half students in validation data</a:t>
            </a:r>
          </a:p>
          <a:p>
            <a:pPr lvl="1"/>
            <a:r>
              <a:rPr lang="en-US" sz="1950" dirty="0"/>
              <a:t>Used permutation test to check statistical significance of difference between clusters</a:t>
            </a:r>
          </a:p>
          <a:p>
            <a:pPr lvl="1"/>
            <a:r>
              <a:rPr lang="en-US" sz="1950" dirty="0"/>
              <a:t>Permutation test appropriate because data is small</a:t>
            </a:r>
          </a:p>
          <a:p>
            <a:r>
              <a:rPr lang="en-US" sz="2625" dirty="0"/>
              <a:t>Analyze differences in grades between students in different clusters </a:t>
            </a:r>
          </a:p>
          <a:p>
            <a:r>
              <a:rPr lang="en-US" sz="2625" dirty="0"/>
              <a:t>Discuss the findings</a:t>
            </a:r>
          </a:p>
        </p:txBody>
      </p:sp>
    </p:spTree>
    <p:extLst>
      <p:ext uri="{BB962C8B-B14F-4D97-AF65-F5344CB8AC3E}">
        <p14:creationId xmlns:p14="http://schemas.microsoft.com/office/powerpoint/2010/main" val="4566464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45</a:t>
            </a:fld>
            <a:endParaRPr lang="en"/>
          </a:p>
        </p:txBody>
      </p:sp>
      <p:pic>
        <p:nvPicPr>
          <p:cNvPr id="5" name="Picture 4"/>
          <p:cNvPicPr>
            <a:picLocks noChangeAspect="1"/>
          </p:cNvPicPr>
          <p:nvPr/>
        </p:nvPicPr>
        <p:blipFill>
          <a:blip r:embed="rId2"/>
          <a:stretch>
            <a:fillRect/>
          </a:stretch>
        </p:blipFill>
        <p:spPr>
          <a:xfrm>
            <a:off x="3793331" y="-15916"/>
            <a:ext cx="5350669" cy="1271588"/>
          </a:xfrm>
          <a:prstGeom prst="rect">
            <a:avLst/>
          </a:prstGeom>
        </p:spPr>
      </p:pic>
      <p:pic>
        <p:nvPicPr>
          <p:cNvPr id="6" name="Picture 5"/>
          <p:cNvPicPr>
            <a:picLocks noChangeAspect="1"/>
          </p:cNvPicPr>
          <p:nvPr/>
        </p:nvPicPr>
        <p:blipFill>
          <a:blip r:embed="rId3"/>
          <a:stretch>
            <a:fillRect/>
          </a:stretch>
        </p:blipFill>
        <p:spPr>
          <a:xfrm>
            <a:off x="3793331" y="1390422"/>
            <a:ext cx="5350669" cy="1264444"/>
          </a:xfrm>
          <a:prstGeom prst="rect">
            <a:avLst/>
          </a:prstGeom>
        </p:spPr>
      </p:pic>
      <p:pic>
        <p:nvPicPr>
          <p:cNvPr id="7" name="Picture 8"/>
          <p:cNvPicPr>
            <a:picLocks noChangeAspect="1"/>
          </p:cNvPicPr>
          <p:nvPr/>
        </p:nvPicPr>
        <p:blipFill>
          <a:blip r:embed="rId4"/>
          <a:stretch>
            <a:fillRect/>
          </a:stretch>
        </p:blipFill>
        <p:spPr>
          <a:xfrm>
            <a:off x="1664493" y="2891931"/>
            <a:ext cx="5815013" cy="1843088"/>
          </a:xfrm>
          <a:prstGeom prst="rect">
            <a:avLst/>
          </a:prstGeom>
        </p:spPr>
      </p:pic>
      <p:sp>
        <p:nvSpPr>
          <p:cNvPr id="8" name="Content Placeholder 2"/>
          <p:cNvSpPr>
            <a:spLocks noGrp="1"/>
          </p:cNvSpPr>
          <p:nvPr>
            <p:ph type="body" idx="1"/>
          </p:nvPr>
        </p:nvSpPr>
        <p:spPr>
          <a:xfrm>
            <a:off x="390358" y="110256"/>
            <a:ext cx="8520600" cy="3416400"/>
          </a:xfrm>
        </p:spPr>
        <p:txBody>
          <a:bodyPr>
            <a:noAutofit/>
          </a:bodyPr>
          <a:lstStyle/>
          <a:p>
            <a:r>
              <a:rPr lang="en-US" sz="2400" dirty="0"/>
              <a:t>Cluster 1: </a:t>
            </a:r>
          </a:p>
          <a:p>
            <a:pPr lvl="1"/>
            <a:r>
              <a:rPr lang="en-US" sz="1800" i="0" dirty="0"/>
              <a:t>Habits developing</a:t>
            </a:r>
          </a:p>
          <a:p>
            <a:r>
              <a:rPr lang="en-US" sz="2400" dirty="0"/>
              <a:t>Cluster 2:</a:t>
            </a:r>
          </a:p>
          <a:p>
            <a:pPr lvl="1"/>
            <a:r>
              <a:rPr lang="en-US" sz="1800" i="0" dirty="0"/>
              <a:t>Habits developed</a:t>
            </a:r>
          </a:p>
          <a:p>
            <a:endParaRPr lang="en-US" sz="1800" dirty="0"/>
          </a:p>
          <a:p>
            <a:endParaRPr lang="en-US" sz="1800" dirty="0"/>
          </a:p>
        </p:txBody>
      </p:sp>
    </p:spTree>
    <p:extLst>
      <p:ext uri="{BB962C8B-B14F-4D97-AF65-F5344CB8AC3E}">
        <p14:creationId xmlns:p14="http://schemas.microsoft.com/office/powerpoint/2010/main" val="279617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MX" sz="6000" dirty="0" err="1"/>
              <a:t>Survey</a:t>
            </a:r>
            <a:r>
              <a:rPr lang="es-MX" sz="6000" dirty="0"/>
              <a:t> Data</a:t>
            </a:r>
            <a:endParaRPr lang="es-CO" sz="6000" dirty="0"/>
          </a:p>
        </p:txBody>
      </p:sp>
      <p:sp>
        <p:nvSpPr>
          <p:cNvPr id="6" name="Marcador de texto 5"/>
          <p:cNvSpPr>
            <a:spLocks noGrp="1"/>
          </p:cNvSpPr>
          <p:nvPr>
            <p:ph type="body" idx="1"/>
          </p:nvPr>
        </p:nvSpPr>
        <p:spPr/>
        <p:txBody>
          <a:bodyPr/>
          <a:lstStyle/>
          <a:p>
            <a:r>
              <a:rPr lang="es-MX" sz="2400" dirty="0" err="1"/>
              <a:t>Visualize</a:t>
            </a:r>
            <a:r>
              <a:rPr lang="es-MX" sz="2400" dirty="0"/>
              <a:t> and </a:t>
            </a:r>
            <a:r>
              <a:rPr lang="es-MX" sz="2400" dirty="0" err="1"/>
              <a:t>group</a:t>
            </a:r>
            <a:r>
              <a:rPr lang="es-MX" sz="2400" dirty="0"/>
              <a:t> </a:t>
            </a:r>
            <a:r>
              <a:rPr lang="es-MX" sz="2400" dirty="0" err="1" smtClean="0"/>
              <a:t>categorical</a:t>
            </a:r>
            <a:r>
              <a:rPr lang="es-MX" sz="2400" dirty="0" smtClean="0"/>
              <a:t> data </a:t>
            </a:r>
            <a:r>
              <a:rPr lang="es-MX" sz="2400" dirty="0"/>
              <a:t>of </a:t>
            </a:r>
            <a:r>
              <a:rPr lang="es-MX" sz="2400" dirty="0" err="1"/>
              <a:t>students</a:t>
            </a:r>
            <a:r>
              <a:rPr lang="es-MX" sz="2400" dirty="0"/>
              <a:t>’ </a:t>
            </a:r>
            <a:r>
              <a:rPr lang="es-MX" sz="2400" dirty="0" err="1"/>
              <a:t>preferences</a:t>
            </a:r>
            <a:endParaRPr lang="es-CO" sz="2400" dirty="0"/>
          </a:p>
        </p:txBody>
      </p:sp>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46</a:t>
            </a:fld>
            <a:endParaRPr lang="en"/>
          </a:p>
        </p:txBody>
      </p:sp>
      <p:sp>
        <p:nvSpPr>
          <p:cNvPr id="7" name="Rectangle 18"/>
          <p:cNvSpPr/>
          <p:nvPr/>
        </p:nvSpPr>
        <p:spPr>
          <a:xfrm>
            <a:off x="1611964" y="1667974"/>
            <a:ext cx="1253065" cy="31775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Exploration</a:t>
            </a:r>
          </a:p>
        </p:txBody>
      </p:sp>
      <p:sp>
        <p:nvSpPr>
          <p:cNvPr id="8" name="Rectangle 21"/>
          <p:cNvSpPr/>
          <p:nvPr/>
        </p:nvSpPr>
        <p:spPr>
          <a:xfrm>
            <a:off x="4624192" y="1667974"/>
            <a:ext cx="1253065" cy="31775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Grouping</a:t>
            </a:r>
          </a:p>
        </p:txBody>
      </p:sp>
      <p:sp>
        <p:nvSpPr>
          <p:cNvPr id="9" name="Rectangle 22"/>
          <p:cNvSpPr/>
          <p:nvPr/>
        </p:nvSpPr>
        <p:spPr>
          <a:xfrm>
            <a:off x="3118078" y="1667974"/>
            <a:ext cx="1253065" cy="317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Categorization</a:t>
            </a:r>
          </a:p>
        </p:txBody>
      </p:sp>
      <p:sp>
        <p:nvSpPr>
          <p:cNvPr id="10" name="Rectangle 22"/>
          <p:cNvSpPr/>
          <p:nvPr/>
        </p:nvSpPr>
        <p:spPr>
          <a:xfrm>
            <a:off x="6130306" y="1667974"/>
            <a:ext cx="1253065" cy="317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Validation</a:t>
            </a:r>
          </a:p>
        </p:txBody>
      </p:sp>
      <p:pic>
        <p:nvPicPr>
          <p:cNvPr id="11" name="Picture 4" descr="Related image">
            <a:extLst>
              <a:ext uri="{FF2B5EF4-FFF2-40B4-BE49-F238E27FC236}">
                <a16:creationId xmlns:a16="http://schemas.microsoft.com/office/drawing/2014/main" id="{D09AB83E-A385-4772-BF6F-40F51438A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2884" y="164460"/>
            <a:ext cx="2038231" cy="1243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35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30393"/>
            <a:ext cx="8520600" cy="572700"/>
          </a:xfrm>
        </p:spPr>
        <p:txBody>
          <a:bodyPr/>
          <a:lstStyle/>
          <a:p>
            <a:r>
              <a:rPr lang="en-US" b="1" dirty="0"/>
              <a:t>Student Preferences</a:t>
            </a:r>
          </a:p>
        </p:txBody>
      </p:sp>
      <p:sp>
        <p:nvSpPr>
          <p:cNvPr id="3" name="Text Placeholder 2"/>
          <p:cNvSpPr>
            <a:spLocks noGrp="1"/>
          </p:cNvSpPr>
          <p:nvPr>
            <p:ph type="body" idx="1"/>
          </p:nvPr>
        </p:nvSpPr>
        <p:spPr>
          <a:xfrm>
            <a:off x="311700" y="852775"/>
            <a:ext cx="8520600" cy="1391385"/>
          </a:xfrm>
        </p:spPr>
        <p:txBody>
          <a:bodyPr/>
          <a:lstStyle/>
          <a:p>
            <a:pPr>
              <a:lnSpc>
                <a:spcPct val="100000"/>
              </a:lnSpc>
            </a:pPr>
            <a:r>
              <a:rPr lang="en-US" sz="2200" b="1" dirty="0"/>
              <a:t>Indicate your preferences about the following programs </a:t>
            </a:r>
          </a:p>
          <a:p>
            <a:pPr>
              <a:lnSpc>
                <a:spcPct val="100000"/>
              </a:lnSpc>
            </a:pPr>
            <a:r>
              <a:rPr lang="en-US" sz="2200" dirty="0"/>
              <a:t>Economy, Management, Law, Biology, Chemistry, Physics, Math, CS, Engineering</a:t>
            </a:r>
          </a:p>
          <a:p>
            <a:pPr algn="ctr">
              <a:lnSpc>
                <a:spcPct val="100000"/>
              </a:lnSpc>
            </a:pPr>
            <a:r>
              <a:rPr lang="en-US" dirty="0"/>
              <a:t>[Among my preferred ones; Seems interesting; Not very interested; I’d avoid it;</a:t>
            </a:r>
          </a:p>
          <a:p>
            <a:pPr algn="ctr">
              <a:lnSpc>
                <a:spcPct val="100000"/>
              </a:lnSpc>
            </a:pPr>
            <a:r>
              <a:rPr lang="en-US" dirty="0"/>
              <a:t>I don’t know anything about it ]</a:t>
            </a:r>
          </a:p>
          <a:p>
            <a:pPr>
              <a:lnSpc>
                <a:spcPct val="100000"/>
              </a:lnSpc>
            </a:pPr>
            <a:endParaRPr lang="en-US" sz="2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47</a:t>
            </a:fld>
            <a:endParaRPr lang="en"/>
          </a:p>
        </p:txBody>
      </p:sp>
      <p:sp>
        <p:nvSpPr>
          <p:cNvPr id="5" name="Rounded Rectangle 4"/>
          <p:cNvSpPr/>
          <p:nvPr/>
        </p:nvSpPr>
        <p:spPr>
          <a:xfrm>
            <a:off x="717047" y="3413760"/>
            <a:ext cx="7641246" cy="112437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200" b="1" dirty="0"/>
              <a:t>Goal: </a:t>
            </a:r>
            <a:r>
              <a:rPr lang="en-US" sz="2200" dirty="0"/>
              <a:t>Identify student perceptions and preferences about different undergraduate programs</a:t>
            </a:r>
            <a:endParaRPr lang="en-US" sz="2200" i="1" dirty="0"/>
          </a:p>
        </p:txBody>
      </p:sp>
    </p:spTree>
    <p:extLst>
      <p:ext uri="{BB962C8B-B14F-4D97-AF65-F5344CB8AC3E}">
        <p14:creationId xmlns:p14="http://schemas.microsoft.com/office/powerpoint/2010/main" val="410409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1700" y="100396"/>
            <a:ext cx="8520600" cy="572700"/>
          </a:xfrm>
        </p:spPr>
        <p:txBody>
          <a:bodyPr/>
          <a:lstStyle/>
          <a:p>
            <a:r>
              <a:rPr lang="es-CO" dirty="0" err="1"/>
              <a:t>Student</a:t>
            </a:r>
            <a:r>
              <a:rPr lang="es-CO" dirty="0"/>
              <a:t> </a:t>
            </a:r>
            <a:r>
              <a:rPr lang="es-CO" dirty="0" err="1"/>
              <a:t>Preferences</a:t>
            </a:r>
            <a:r>
              <a:rPr lang="es-CO" dirty="0"/>
              <a:t> of </a:t>
            </a:r>
            <a:r>
              <a:rPr lang="es-CO" dirty="0" err="1"/>
              <a:t>Undergraduate</a:t>
            </a:r>
            <a:r>
              <a:rPr lang="es-CO" dirty="0"/>
              <a:t> </a:t>
            </a:r>
            <a:r>
              <a:rPr lang="es-CO" dirty="0" err="1"/>
              <a:t>Programs</a:t>
            </a:r>
            <a:endParaRPr lang="es-CO" dirty="0"/>
          </a:p>
        </p:txBody>
      </p:sp>
      <p:sp>
        <p:nvSpPr>
          <p:cNvPr id="3" name="Marcador de texto 2"/>
          <p:cNvSpPr>
            <a:spLocks noGrp="1"/>
          </p:cNvSpPr>
          <p:nvPr>
            <p:ph type="body" idx="1"/>
          </p:nvPr>
        </p:nvSpPr>
        <p:spPr/>
        <p:txBody>
          <a:bodyPr/>
          <a:lstStyle/>
          <a:p>
            <a:endParaRPr lang="es-CO" dirty="0"/>
          </a:p>
        </p:txBody>
      </p:sp>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48</a:t>
            </a:fld>
            <a:endParaRPr lang="en"/>
          </a:p>
        </p:txBody>
      </p:sp>
      <p:pic>
        <p:nvPicPr>
          <p:cNvPr id="6" name="Imagen 5"/>
          <p:cNvPicPr>
            <a:picLocks noChangeAspect="1"/>
          </p:cNvPicPr>
          <p:nvPr/>
        </p:nvPicPr>
        <p:blipFill>
          <a:blip r:embed="rId2"/>
          <a:stretch>
            <a:fillRect/>
          </a:stretch>
        </p:blipFill>
        <p:spPr>
          <a:xfrm>
            <a:off x="0" y="673096"/>
            <a:ext cx="9144000" cy="4383720"/>
          </a:xfrm>
          <a:prstGeom prst="rect">
            <a:avLst/>
          </a:prstGeom>
        </p:spPr>
      </p:pic>
      <p:sp>
        <p:nvSpPr>
          <p:cNvPr id="9" name="Rectángulo 8"/>
          <p:cNvSpPr/>
          <p:nvPr/>
        </p:nvSpPr>
        <p:spPr>
          <a:xfrm>
            <a:off x="1408386" y="673096"/>
            <a:ext cx="7189076" cy="3804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61133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1700" y="759076"/>
            <a:ext cx="3640190" cy="3677563"/>
          </a:xfrm>
        </p:spPr>
        <p:txBody>
          <a:bodyPr/>
          <a:lstStyle/>
          <a:p>
            <a:r>
              <a:rPr lang="es-CO" dirty="0" err="1"/>
              <a:t>Multiple</a:t>
            </a:r>
            <a:r>
              <a:rPr lang="es-CO" dirty="0"/>
              <a:t> </a:t>
            </a:r>
            <a:r>
              <a:rPr lang="es-CO" dirty="0" err="1"/>
              <a:t>Correspondence</a:t>
            </a:r>
            <a:r>
              <a:rPr lang="es-CO" dirty="0"/>
              <a:t> Analysis</a:t>
            </a:r>
            <a:br>
              <a:rPr lang="es-CO" dirty="0"/>
            </a:br>
            <a:r>
              <a:rPr lang="es-CO" dirty="0"/>
              <a:t>+</a:t>
            </a:r>
            <a:br>
              <a:rPr lang="es-CO" dirty="0"/>
            </a:br>
            <a:r>
              <a:rPr lang="es-CO" dirty="0" err="1"/>
              <a:t>Hierarchical</a:t>
            </a:r>
            <a:r>
              <a:rPr lang="es-CO" dirty="0"/>
              <a:t> </a:t>
            </a:r>
            <a:r>
              <a:rPr lang="es-CO" dirty="0" err="1"/>
              <a:t>Clustering</a:t>
            </a:r>
            <a:r>
              <a:rPr lang="es-CO" dirty="0"/>
              <a:t/>
            </a:r>
            <a:br>
              <a:rPr lang="es-CO" dirty="0"/>
            </a:br>
            <a:r>
              <a:rPr lang="es-CO" dirty="0"/>
              <a:t>+</a:t>
            </a:r>
            <a:br>
              <a:rPr lang="es-CO" dirty="0"/>
            </a:br>
            <a:r>
              <a:rPr lang="es-CO" dirty="0"/>
              <a:t>Chi-</a:t>
            </a:r>
            <a:r>
              <a:rPr lang="es-CO" dirty="0" err="1"/>
              <a:t>Square</a:t>
            </a:r>
            <a:endParaRPr lang="es-CO" dirty="0"/>
          </a:p>
        </p:txBody>
      </p:sp>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49</a:t>
            </a:fld>
            <a:endParaRPr lang="en"/>
          </a:p>
        </p:txBody>
      </p:sp>
      <p:sp>
        <p:nvSpPr>
          <p:cNvPr id="5" name="Rectángulo 4"/>
          <p:cNvSpPr/>
          <p:nvPr/>
        </p:nvSpPr>
        <p:spPr>
          <a:xfrm>
            <a:off x="3951890" y="335701"/>
            <a:ext cx="5192110" cy="4524315"/>
          </a:xfrm>
          <a:prstGeom prst="rect">
            <a:avLst/>
          </a:prstGeom>
        </p:spPr>
        <p:txBody>
          <a:bodyPr wrap="square">
            <a:spAutoFit/>
          </a:bodyPr>
          <a:lstStyle/>
          <a:p>
            <a:pPr marL="342900" indent="-342900" fontAlgn="base">
              <a:buFont typeface="Arial" panose="020B0604020202020204" pitchFamily="34" charset="0"/>
              <a:buChar char="•"/>
            </a:pPr>
            <a:r>
              <a:rPr lang="en-US" sz="2400" dirty="0">
                <a:solidFill>
                  <a:srgbClr val="595959"/>
                </a:solidFill>
                <a:latin typeface="Arial" panose="020B0604020202020204" pitchFamily="34" charset="0"/>
              </a:rPr>
              <a:t>Those who avoid everything (2574, </a:t>
            </a:r>
            <a:r>
              <a:rPr lang="en-US" sz="2400" b="1" dirty="0">
                <a:solidFill>
                  <a:srgbClr val="595959"/>
                </a:solidFill>
                <a:latin typeface="Arial" panose="020B0604020202020204" pitchFamily="34" charset="0"/>
              </a:rPr>
              <a:t>25.4%</a:t>
            </a:r>
            <a:r>
              <a:rPr lang="en-US" sz="2400" dirty="0">
                <a:solidFill>
                  <a:srgbClr val="595959"/>
                </a:solidFill>
                <a:latin typeface="Arial" panose="020B0604020202020204" pitchFamily="34" charset="0"/>
              </a:rPr>
              <a:t>)</a:t>
            </a:r>
          </a:p>
          <a:p>
            <a:pPr algn="ctr"/>
            <a:r>
              <a:rPr lang="en-US" sz="2400" b="1" dirty="0">
                <a:solidFill>
                  <a:srgbClr val="595959"/>
                </a:solidFill>
                <a:latin typeface="Arial" panose="020B0604020202020204" pitchFamily="34" charset="0"/>
              </a:rPr>
              <a:t>Girls &gt; Boys </a:t>
            </a:r>
            <a:endParaRPr lang="en-US" sz="2400" dirty="0"/>
          </a:p>
          <a:p>
            <a:pPr marL="342900" indent="-342900" fontAlgn="base">
              <a:buFont typeface="Arial" panose="020B0604020202020204" pitchFamily="34" charset="0"/>
              <a:buChar char="•"/>
            </a:pPr>
            <a:r>
              <a:rPr lang="en-US" sz="2400" dirty="0">
                <a:solidFill>
                  <a:srgbClr val="595959"/>
                </a:solidFill>
                <a:latin typeface="Arial" panose="020B0604020202020204" pitchFamily="34" charset="0"/>
              </a:rPr>
              <a:t>Those who don’t know any program (435, </a:t>
            </a:r>
            <a:r>
              <a:rPr lang="en-US" sz="2400" b="1" dirty="0">
                <a:solidFill>
                  <a:srgbClr val="595959"/>
                </a:solidFill>
                <a:latin typeface="Arial" panose="020B0604020202020204" pitchFamily="34" charset="0"/>
              </a:rPr>
              <a:t>4.3%</a:t>
            </a:r>
            <a:r>
              <a:rPr lang="en-US" sz="2400" dirty="0">
                <a:solidFill>
                  <a:srgbClr val="595959"/>
                </a:solidFill>
                <a:latin typeface="Arial" panose="020B0604020202020204" pitchFamily="34" charset="0"/>
              </a:rPr>
              <a:t>) </a:t>
            </a:r>
          </a:p>
          <a:p>
            <a:pPr algn="ctr"/>
            <a:r>
              <a:rPr lang="en-US" sz="2400" b="1" dirty="0">
                <a:solidFill>
                  <a:srgbClr val="595959"/>
                </a:solidFill>
                <a:latin typeface="Arial" panose="020B0604020202020204" pitchFamily="34" charset="0"/>
              </a:rPr>
              <a:t>Girls &lt; Boys </a:t>
            </a:r>
            <a:endParaRPr lang="en-US" sz="2400" dirty="0"/>
          </a:p>
          <a:p>
            <a:pPr marL="342900" indent="-342900" fontAlgn="base">
              <a:buFont typeface="Arial" panose="020B0604020202020204" pitchFamily="34" charset="0"/>
              <a:buChar char="•"/>
            </a:pPr>
            <a:r>
              <a:rPr lang="en-US" sz="2400" dirty="0">
                <a:solidFill>
                  <a:srgbClr val="595959"/>
                </a:solidFill>
                <a:latin typeface="Arial" panose="020B0604020202020204" pitchFamily="34" charset="0"/>
              </a:rPr>
              <a:t>Those interested in everything (6035, </a:t>
            </a:r>
            <a:r>
              <a:rPr lang="en-US" sz="2400" b="1" dirty="0">
                <a:solidFill>
                  <a:srgbClr val="595959"/>
                </a:solidFill>
                <a:latin typeface="Arial" panose="020B0604020202020204" pitchFamily="34" charset="0"/>
              </a:rPr>
              <a:t>59.5%</a:t>
            </a:r>
            <a:r>
              <a:rPr lang="en-US" sz="2400" dirty="0">
                <a:solidFill>
                  <a:srgbClr val="595959"/>
                </a:solidFill>
                <a:latin typeface="Arial" panose="020B0604020202020204" pitchFamily="34" charset="0"/>
              </a:rPr>
              <a:t>)</a:t>
            </a:r>
          </a:p>
          <a:p>
            <a:pPr algn="ctr"/>
            <a:r>
              <a:rPr lang="en-US" sz="2400" b="1" dirty="0">
                <a:solidFill>
                  <a:srgbClr val="595959"/>
                </a:solidFill>
                <a:latin typeface="Arial" panose="020B0604020202020204" pitchFamily="34" charset="0"/>
              </a:rPr>
              <a:t>Girls &lt;</a:t>
            </a:r>
            <a:endParaRPr lang="en-US" sz="2400" dirty="0"/>
          </a:p>
          <a:p>
            <a:pPr marL="342900" indent="-342900" fontAlgn="base">
              <a:buFont typeface="Arial" panose="020B0604020202020204" pitchFamily="34" charset="0"/>
              <a:buChar char="•"/>
            </a:pPr>
            <a:r>
              <a:rPr lang="en-US" sz="2400" dirty="0">
                <a:solidFill>
                  <a:srgbClr val="595959"/>
                </a:solidFill>
                <a:latin typeface="Arial" panose="020B0604020202020204" pitchFamily="34" charset="0"/>
              </a:rPr>
              <a:t>Those who choose not to answer (1101, </a:t>
            </a:r>
            <a:r>
              <a:rPr lang="en-US" sz="2400" b="1" dirty="0">
                <a:solidFill>
                  <a:srgbClr val="595959"/>
                </a:solidFill>
                <a:latin typeface="Arial" panose="020B0604020202020204" pitchFamily="34" charset="0"/>
              </a:rPr>
              <a:t>10.9%</a:t>
            </a:r>
            <a:r>
              <a:rPr lang="en-US" sz="2400" dirty="0">
                <a:solidFill>
                  <a:srgbClr val="595959"/>
                </a:solidFill>
                <a:latin typeface="Arial" panose="020B0604020202020204" pitchFamily="34" charset="0"/>
              </a:rPr>
              <a:t>)</a:t>
            </a:r>
          </a:p>
          <a:p>
            <a:pPr algn="ctr"/>
            <a:r>
              <a:rPr lang="en-US" sz="2400" b="1" dirty="0">
                <a:solidFill>
                  <a:srgbClr val="595959"/>
                </a:solidFill>
                <a:latin typeface="Arial" panose="020B0604020202020204" pitchFamily="34" charset="0"/>
              </a:rPr>
              <a:t>Girls &lt; Boys </a:t>
            </a:r>
            <a:endParaRPr lang="en-US" sz="2400" dirty="0"/>
          </a:p>
        </p:txBody>
      </p:sp>
    </p:spTree>
    <p:extLst>
      <p:ext uri="{BB962C8B-B14F-4D97-AF65-F5344CB8AC3E}">
        <p14:creationId xmlns:p14="http://schemas.microsoft.com/office/powerpoint/2010/main" val="287555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8" name="Shape 138"/>
          <p:cNvPicPr preferRelativeResize="0"/>
          <p:nvPr/>
        </p:nvPicPr>
        <p:blipFill>
          <a:blip r:embed="rId3">
            <a:alphaModFix/>
          </a:blip>
          <a:stretch>
            <a:fillRect/>
          </a:stretch>
        </p:blipFill>
        <p:spPr>
          <a:xfrm>
            <a:off x="201924" y="520674"/>
            <a:ext cx="3913152" cy="3832850"/>
          </a:xfrm>
          <a:prstGeom prst="rect">
            <a:avLst/>
          </a:prstGeom>
          <a:noFill/>
          <a:ln>
            <a:noFill/>
          </a:ln>
        </p:spPr>
      </p:pic>
      <p:sp>
        <p:nvSpPr>
          <p:cNvPr id="139" name="Shape 13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a:t>
            </a:fld>
            <a:endParaRPr lang="en"/>
          </a:p>
        </p:txBody>
      </p:sp>
      <p:pic>
        <p:nvPicPr>
          <p:cNvPr id="1026" name="Picture 2" descr="https://lh5.googleusercontent.com/bXzY-p4Jdaz6n5hY4fjE-iOBJ3KkGIL1M30mEcPximMlmSmGNKSaUSmCrBtjM_DL6TM4cCPfsm1eHctUfx-Skm47zi3JeQat-VtiQ3IE9GPtSgGjbHD5dDkPXywHROgDCJ988O_q28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511" y="488375"/>
            <a:ext cx="4106478" cy="3897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16622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98676" y="2177843"/>
            <a:ext cx="8733624" cy="1144258"/>
          </a:xfrm>
        </p:spPr>
        <p:txBody>
          <a:bodyPr/>
          <a:lstStyle/>
          <a:p>
            <a:r>
              <a:rPr lang="es-MX" sz="6000" dirty="0"/>
              <a:t>Open-</a:t>
            </a:r>
            <a:r>
              <a:rPr lang="es-MX" sz="6000" dirty="0" err="1"/>
              <a:t>Ended</a:t>
            </a:r>
            <a:r>
              <a:rPr lang="es-MX" sz="6000" dirty="0"/>
              <a:t> Responses</a:t>
            </a:r>
            <a:endParaRPr lang="es-CO" sz="6000" dirty="0"/>
          </a:p>
        </p:txBody>
      </p:sp>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50</a:t>
            </a:fld>
            <a:endParaRPr lang="en"/>
          </a:p>
        </p:txBody>
      </p:sp>
      <p:sp>
        <p:nvSpPr>
          <p:cNvPr id="6" name="Rectangle 18"/>
          <p:cNvSpPr/>
          <p:nvPr/>
        </p:nvSpPr>
        <p:spPr>
          <a:xfrm>
            <a:off x="1611964" y="1667974"/>
            <a:ext cx="1253065" cy="317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Exploration</a:t>
            </a:r>
          </a:p>
        </p:txBody>
      </p:sp>
      <p:sp>
        <p:nvSpPr>
          <p:cNvPr id="7" name="Rectangle 21"/>
          <p:cNvSpPr/>
          <p:nvPr/>
        </p:nvSpPr>
        <p:spPr>
          <a:xfrm>
            <a:off x="4624192" y="1667974"/>
            <a:ext cx="1253065" cy="317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Grouping</a:t>
            </a:r>
          </a:p>
        </p:txBody>
      </p:sp>
      <p:sp>
        <p:nvSpPr>
          <p:cNvPr id="8" name="Rectangle 22"/>
          <p:cNvSpPr/>
          <p:nvPr/>
        </p:nvSpPr>
        <p:spPr>
          <a:xfrm>
            <a:off x="3118078" y="1667974"/>
            <a:ext cx="1253065" cy="31775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300" dirty="0"/>
              <a:t>Categorization</a:t>
            </a:r>
          </a:p>
        </p:txBody>
      </p:sp>
      <p:sp>
        <p:nvSpPr>
          <p:cNvPr id="9" name="Rectangle 22"/>
          <p:cNvSpPr/>
          <p:nvPr/>
        </p:nvSpPr>
        <p:spPr>
          <a:xfrm>
            <a:off x="6130306" y="1667974"/>
            <a:ext cx="1253065" cy="317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Validation</a:t>
            </a:r>
          </a:p>
        </p:txBody>
      </p:sp>
      <p:pic>
        <p:nvPicPr>
          <p:cNvPr id="10" name="Picture 4" descr="Related image">
            <a:extLst>
              <a:ext uri="{FF2B5EF4-FFF2-40B4-BE49-F238E27FC236}">
                <a16:creationId xmlns:a16="http://schemas.microsoft.com/office/drawing/2014/main" id="{8A356920-5D88-4852-9253-CE3510952B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2884" y="164460"/>
            <a:ext cx="2038231" cy="1243321"/>
          </a:xfrm>
          <a:prstGeom prst="rect">
            <a:avLst/>
          </a:prstGeom>
          <a:noFill/>
          <a:extLst>
            <a:ext uri="{909E8E84-426E-40DD-AFC4-6F175D3DCCD1}">
              <a14:hiddenFill xmlns:a14="http://schemas.microsoft.com/office/drawing/2010/main">
                <a:solidFill>
                  <a:srgbClr val="FFFFFF"/>
                </a:solidFill>
              </a14:hiddenFill>
            </a:ext>
          </a:extLst>
        </p:spPr>
      </p:pic>
      <p:sp>
        <p:nvSpPr>
          <p:cNvPr id="11" name="Marcador de texto 5">
            <a:extLst>
              <a:ext uri="{FF2B5EF4-FFF2-40B4-BE49-F238E27FC236}">
                <a16:creationId xmlns:a16="http://schemas.microsoft.com/office/drawing/2014/main" id="{9353D1A9-660A-4131-86DC-E6C6E36F94BC}"/>
              </a:ext>
            </a:extLst>
          </p:cNvPr>
          <p:cNvSpPr>
            <a:spLocks noGrp="1"/>
          </p:cNvSpPr>
          <p:nvPr>
            <p:ph type="body" idx="1"/>
          </p:nvPr>
        </p:nvSpPr>
        <p:spPr>
          <a:xfrm>
            <a:off x="255595" y="3514214"/>
            <a:ext cx="8520600" cy="894665"/>
          </a:xfrm>
        </p:spPr>
        <p:txBody>
          <a:bodyPr/>
          <a:lstStyle/>
          <a:p>
            <a:r>
              <a:rPr lang="es-MX" sz="2400" dirty="0" err="1"/>
              <a:t>Semi-automatic</a:t>
            </a:r>
            <a:r>
              <a:rPr lang="es-MX" sz="2400" dirty="0"/>
              <a:t> </a:t>
            </a:r>
            <a:r>
              <a:rPr lang="es-MX" sz="2400" dirty="0" err="1"/>
              <a:t>categorization</a:t>
            </a:r>
            <a:r>
              <a:rPr lang="es-MX" sz="2400" dirty="0"/>
              <a:t> </a:t>
            </a:r>
            <a:r>
              <a:rPr lang="es-MX" sz="2400" dirty="0" err="1"/>
              <a:t>of</a:t>
            </a:r>
            <a:r>
              <a:rPr lang="es-MX" sz="2400" dirty="0"/>
              <a:t> open-</a:t>
            </a:r>
            <a:r>
              <a:rPr lang="es-MX" sz="2400" dirty="0" err="1"/>
              <a:t>ended</a:t>
            </a:r>
            <a:r>
              <a:rPr lang="es-MX" sz="2400" dirty="0"/>
              <a:t> responses </a:t>
            </a:r>
            <a:endParaRPr lang="es-CO" sz="2400" dirty="0"/>
          </a:p>
        </p:txBody>
      </p:sp>
    </p:spTree>
    <p:extLst>
      <p:ext uri="{BB962C8B-B14F-4D97-AF65-F5344CB8AC3E}">
        <p14:creationId xmlns:p14="http://schemas.microsoft.com/office/powerpoint/2010/main" val="244562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48380"/>
            <a:ext cx="8520600" cy="572700"/>
          </a:xfrm>
        </p:spPr>
        <p:txBody>
          <a:bodyPr/>
          <a:lstStyle/>
          <a:p>
            <a:r>
              <a:rPr lang="en-US" b="1" dirty="0" smtClean="0"/>
              <a:t>Open-Ended Responses</a:t>
            </a:r>
            <a:endParaRPr lang="en-US" b="1" dirty="0"/>
          </a:p>
        </p:txBody>
      </p:sp>
      <p:sp>
        <p:nvSpPr>
          <p:cNvPr id="3" name="Text Placeholder 2"/>
          <p:cNvSpPr>
            <a:spLocks noGrp="1"/>
          </p:cNvSpPr>
          <p:nvPr>
            <p:ph type="body" idx="1"/>
          </p:nvPr>
        </p:nvSpPr>
        <p:spPr>
          <a:xfrm>
            <a:off x="311700" y="852775"/>
            <a:ext cx="8520600" cy="1391385"/>
          </a:xfrm>
        </p:spPr>
        <p:txBody>
          <a:bodyPr/>
          <a:lstStyle/>
          <a:p>
            <a:pPr>
              <a:lnSpc>
                <a:spcPct val="100000"/>
              </a:lnSpc>
            </a:pPr>
            <a:r>
              <a:rPr lang="en-US" sz="2200" b="1" dirty="0"/>
              <a:t>Thermal and Transport Science Concept Inventory</a:t>
            </a:r>
          </a:p>
          <a:p>
            <a:pPr>
              <a:lnSpc>
                <a:spcPct val="100000"/>
              </a:lnSpc>
            </a:pPr>
            <a:r>
              <a:rPr lang="en-US" sz="2200" dirty="0" smtClean="0"/>
              <a:t>Multiple </a:t>
            </a:r>
            <a:r>
              <a:rPr lang="en-US" sz="2200" dirty="0"/>
              <a:t>choice assessment instrument that assesses the topics of “diﬀusion”, “heat transfer”, and “microﬂuidics</a:t>
            </a:r>
            <a:r>
              <a:rPr lang="en-US" sz="2200" dirty="0" smtClean="0"/>
              <a:t>”</a:t>
            </a:r>
          </a:p>
          <a:p>
            <a:pPr>
              <a:lnSpc>
                <a:spcPct val="100000"/>
              </a:lnSpc>
            </a:pPr>
            <a:r>
              <a:rPr lang="en-US" sz="2200" dirty="0" smtClean="0"/>
              <a:t>For each </a:t>
            </a:r>
            <a:r>
              <a:rPr lang="en-US" sz="2200" dirty="0"/>
              <a:t>of the TTCI multiple choice questions, an open-ended question prompted students to explain their rationale for choosing a particular response </a:t>
            </a:r>
            <a:r>
              <a:rPr lang="en-US" sz="2200" dirty="0" smtClean="0"/>
              <a:t>item.</a:t>
            </a:r>
            <a:endParaRPr lang="en-US" sz="2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51</a:t>
            </a:fld>
            <a:endParaRPr lang="en"/>
          </a:p>
        </p:txBody>
      </p:sp>
      <p:sp>
        <p:nvSpPr>
          <p:cNvPr id="5" name="Rounded Rectangle 4"/>
          <p:cNvSpPr/>
          <p:nvPr/>
        </p:nvSpPr>
        <p:spPr>
          <a:xfrm>
            <a:off x="717047" y="3413760"/>
            <a:ext cx="7641246" cy="112437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200" b="1" dirty="0"/>
              <a:t>Goal: </a:t>
            </a:r>
            <a:r>
              <a:rPr lang="en-US" sz="2200" dirty="0" smtClean="0"/>
              <a:t>Identifying </a:t>
            </a:r>
            <a:r>
              <a:rPr lang="en-US" sz="2200" dirty="0"/>
              <a:t>student </a:t>
            </a:r>
            <a:r>
              <a:rPr lang="en-US" sz="2200" dirty="0" smtClean="0"/>
              <a:t>conceptual change from their open-ended responses</a:t>
            </a:r>
            <a:endParaRPr lang="en-US" sz="2200" i="1" dirty="0"/>
          </a:p>
        </p:txBody>
      </p:sp>
    </p:spTree>
    <p:extLst>
      <p:ext uri="{BB962C8B-B14F-4D97-AF65-F5344CB8AC3E}">
        <p14:creationId xmlns:p14="http://schemas.microsoft.com/office/powerpoint/2010/main" val="3143358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1700" y="-7259"/>
            <a:ext cx="8520600" cy="572700"/>
          </a:xfrm>
        </p:spPr>
        <p:txBody>
          <a:bodyPr/>
          <a:lstStyle/>
          <a:p>
            <a:r>
              <a:rPr lang="es-MX" dirty="0" err="1" smtClean="0"/>
              <a:t>Traditional</a:t>
            </a:r>
            <a:r>
              <a:rPr lang="es-MX" dirty="0" smtClean="0"/>
              <a:t> </a:t>
            </a:r>
            <a:r>
              <a:rPr lang="es-MX" dirty="0" err="1" smtClean="0"/>
              <a:t>Approach</a:t>
            </a:r>
            <a:endParaRPr lang="es-CO" dirty="0"/>
          </a:p>
        </p:txBody>
      </p:sp>
      <p:sp>
        <p:nvSpPr>
          <p:cNvPr id="3" name="Marcador de texto 2"/>
          <p:cNvSpPr>
            <a:spLocks noGrp="1"/>
          </p:cNvSpPr>
          <p:nvPr>
            <p:ph type="body" idx="1"/>
          </p:nvPr>
        </p:nvSpPr>
        <p:spPr>
          <a:xfrm>
            <a:off x="311700" y="995159"/>
            <a:ext cx="8520600" cy="3416400"/>
          </a:xfrm>
        </p:spPr>
        <p:txBody>
          <a:bodyPr/>
          <a:lstStyle/>
          <a:p>
            <a:r>
              <a:rPr lang="en-US" sz="2400" b="1" dirty="0" smtClean="0"/>
              <a:t>Thematic Analysis:</a:t>
            </a:r>
            <a:r>
              <a:rPr lang="en-US" sz="2400" dirty="0" smtClean="0"/>
              <a:t> Identifying categories and codes to identify patterns (themes) from the data </a:t>
            </a:r>
          </a:p>
          <a:p>
            <a:endParaRPr lang="en-US" sz="2400" dirty="0"/>
          </a:p>
          <a:p>
            <a:r>
              <a:rPr lang="en-US" sz="2400" b="1" dirty="0" smtClean="0"/>
              <a:t>Content Analysis:</a:t>
            </a:r>
            <a:r>
              <a:rPr lang="en-US" sz="2400" dirty="0" smtClean="0"/>
              <a:t> Counting frequency of words or phrases</a:t>
            </a:r>
          </a:p>
          <a:p>
            <a:endParaRPr lang="en-US" sz="2400" dirty="0"/>
          </a:p>
          <a:p>
            <a:r>
              <a:rPr lang="en-US" sz="1600" dirty="0"/>
              <a:t>Banks, G. C., </a:t>
            </a:r>
            <a:r>
              <a:rPr lang="en-US" sz="1600" dirty="0" err="1"/>
              <a:t>Woznyj</a:t>
            </a:r>
            <a:r>
              <a:rPr lang="en-US" sz="1600" dirty="0"/>
              <a:t>, H. M., </a:t>
            </a:r>
            <a:r>
              <a:rPr lang="en-US" sz="1600" dirty="0" err="1"/>
              <a:t>Wesslen</a:t>
            </a:r>
            <a:r>
              <a:rPr lang="en-US" sz="1600" dirty="0"/>
              <a:t>, R. S., &amp; Ross, R. L. (2018). A review of best practice recommendations for text analysis in R (and a user-friendly app). </a:t>
            </a:r>
            <a:r>
              <a:rPr lang="en-US" sz="1600" i="1" dirty="0"/>
              <a:t>Journal of Business and Psychology</a:t>
            </a:r>
            <a:r>
              <a:rPr lang="en-US" sz="1600" dirty="0"/>
              <a:t>, </a:t>
            </a:r>
            <a:r>
              <a:rPr lang="en-US" sz="1600" i="1" dirty="0"/>
              <a:t>33</a:t>
            </a:r>
            <a:r>
              <a:rPr lang="en-US" sz="1600" dirty="0"/>
              <a:t>(4), 445-459.</a:t>
            </a:r>
          </a:p>
          <a:p>
            <a:endParaRPr lang="en-US" sz="2400" dirty="0" smtClean="0"/>
          </a:p>
        </p:txBody>
      </p:sp>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52</a:t>
            </a:fld>
            <a:endParaRPr lang="en"/>
          </a:p>
        </p:txBody>
      </p:sp>
    </p:spTree>
    <p:extLst>
      <p:ext uri="{BB962C8B-B14F-4D97-AF65-F5344CB8AC3E}">
        <p14:creationId xmlns:p14="http://schemas.microsoft.com/office/powerpoint/2010/main" val="41815031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Data Analysis </a:t>
            </a:r>
            <a:r>
              <a:rPr lang="es-CO" dirty="0" err="1" smtClean="0"/>
              <a:t>Process</a:t>
            </a:r>
            <a:endParaRPr lang="es-CO" dirty="0"/>
          </a:p>
        </p:txBody>
      </p:sp>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53</a:t>
            </a:fld>
            <a:endParaRPr lang="en"/>
          </a:p>
        </p:txBody>
      </p:sp>
      <p:pic>
        <p:nvPicPr>
          <p:cNvPr id="5" name="Picture 5"/>
          <p:cNvPicPr/>
          <p:nvPr/>
        </p:nvPicPr>
        <p:blipFill rotWithShape="1">
          <a:blip r:embed="rId2" cstate="print">
            <a:extLst>
              <a:ext uri="{28A0092B-C50C-407E-A947-70E740481C1C}">
                <a14:useLocalDpi xmlns:a14="http://schemas.microsoft.com/office/drawing/2010/main" val="0"/>
              </a:ext>
            </a:extLst>
          </a:blip>
          <a:srcRect t="1591" r="13402" b="4809"/>
          <a:stretch/>
        </p:blipFill>
        <p:spPr bwMode="auto">
          <a:xfrm>
            <a:off x="311700" y="1710813"/>
            <a:ext cx="8672052" cy="2649594"/>
          </a:xfrm>
          <a:prstGeom prst="rect">
            <a:avLst/>
          </a:prstGeom>
          <a:noFill/>
          <a:ln>
            <a:noFill/>
          </a:ln>
          <a:extLst>
            <a:ext uri="{53640926-AAD7-44D8-BBD7-CCE9431645EC}">
              <a14:shadowObscured xmlns:a14="http://schemas.microsoft.com/office/drawing/2010/main"/>
            </a:ext>
          </a:extLst>
        </p:spPr>
      </p:pic>
      <p:sp>
        <p:nvSpPr>
          <p:cNvPr id="3" name="Rectángulo 2"/>
          <p:cNvSpPr/>
          <p:nvPr/>
        </p:nvSpPr>
        <p:spPr>
          <a:xfrm>
            <a:off x="7551174" y="3598606"/>
            <a:ext cx="766916" cy="18681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6" name="Rectángulo 5"/>
          <p:cNvSpPr/>
          <p:nvPr/>
        </p:nvSpPr>
        <p:spPr>
          <a:xfrm>
            <a:off x="7551174" y="3952568"/>
            <a:ext cx="1281126" cy="21375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40844241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err="1" smtClean="0"/>
              <a:t>Results</a:t>
            </a:r>
            <a:endParaRPr lang="es-CO" dirty="0"/>
          </a:p>
        </p:txBody>
      </p:sp>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54</a:t>
            </a:fld>
            <a:endParaRPr lang="en"/>
          </a:p>
        </p:txBody>
      </p:sp>
      <p:pic>
        <p:nvPicPr>
          <p:cNvPr id="3" name="Imagen 2"/>
          <p:cNvPicPr>
            <a:picLocks noChangeAspect="1"/>
          </p:cNvPicPr>
          <p:nvPr/>
        </p:nvPicPr>
        <p:blipFill>
          <a:blip r:embed="rId2"/>
          <a:stretch>
            <a:fillRect/>
          </a:stretch>
        </p:blipFill>
        <p:spPr>
          <a:xfrm>
            <a:off x="1052512" y="1000125"/>
            <a:ext cx="7038975" cy="3143250"/>
          </a:xfrm>
          <a:prstGeom prst="rect">
            <a:avLst/>
          </a:prstGeom>
        </p:spPr>
      </p:pic>
    </p:spTree>
    <p:extLst>
      <p:ext uri="{BB962C8B-B14F-4D97-AF65-F5344CB8AC3E}">
        <p14:creationId xmlns:p14="http://schemas.microsoft.com/office/powerpoint/2010/main" val="40957444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err="1" smtClean="0"/>
              <a:t>Results</a:t>
            </a:r>
            <a:endParaRPr lang="es-CO" dirty="0"/>
          </a:p>
        </p:txBody>
      </p:sp>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55</a:t>
            </a:fld>
            <a:endParaRPr lang="en"/>
          </a:p>
        </p:txBody>
      </p:sp>
      <p:pic>
        <p:nvPicPr>
          <p:cNvPr id="6" name="Imagen 5"/>
          <p:cNvPicPr>
            <a:picLocks noChangeAspect="1"/>
          </p:cNvPicPr>
          <p:nvPr/>
        </p:nvPicPr>
        <p:blipFill>
          <a:blip r:embed="rId2"/>
          <a:stretch>
            <a:fillRect/>
          </a:stretch>
        </p:blipFill>
        <p:spPr>
          <a:xfrm>
            <a:off x="2838450" y="1177413"/>
            <a:ext cx="3467100" cy="3162300"/>
          </a:xfrm>
          <a:prstGeom prst="rect">
            <a:avLst/>
          </a:prstGeom>
        </p:spPr>
      </p:pic>
    </p:spTree>
    <p:extLst>
      <p:ext uri="{BB962C8B-B14F-4D97-AF65-F5344CB8AC3E}">
        <p14:creationId xmlns:p14="http://schemas.microsoft.com/office/powerpoint/2010/main" val="32705646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MX" sz="6000" dirty="0" err="1"/>
              <a:t>Let’s</a:t>
            </a:r>
            <a:r>
              <a:rPr lang="es-MX" sz="6000" dirty="0"/>
              <a:t> try </a:t>
            </a:r>
            <a:r>
              <a:rPr lang="es-MX" sz="6000" dirty="0" err="1"/>
              <a:t>it</a:t>
            </a:r>
            <a:r>
              <a:rPr lang="es-MX" sz="6000" dirty="0"/>
              <a:t> </a:t>
            </a:r>
            <a:r>
              <a:rPr lang="es-MX" sz="6000" dirty="0" err="1"/>
              <a:t>out</a:t>
            </a:r>
            <a:endParaRPr lang="es-CO" sz="6000" dirty="0"/>
          </a:p>
        </p:txBody>
      </p:sp>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56</a:t>
            </a:fld>
            <a:endParaRPr lang="en"/>
          </a:p>
        </p:txBody>
      </p:sp>
    </p:spTree>
    <p:extLst>
      <p:ext uri="{BB962C8B-B14F-4D97-AF65-F5344CB8AC3E}">
        <p14:creationId xmlns:p14="http://schemas.microsoft.com/office/powerpoint/2010/main" val="373093960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try it out</a:t>
            </a:r>
          </a:p>
        </p:txBody>
      </p:sp>
      <p:sp>
        <p:nvSpPr>
          <p:cNvPr id="3" name="Text Placeholder 2"/>
          <p:cNvSpPr>
            <a:spLocks noGrp="1"/>
          </p:cNvSpPr>
          <p:nvPr>
            <p:ph type="body" idx="1"/>
          </p:nvPr>
        </p:nvSpPr>
        <p:spPr/>
        <p:txBody>
          <a:bodyPr/>
          <a:lstStyle/>
          <a:p>
            <a:r>
              <a:rPr lang="en-US" sz="2400" b="1" dirty="0"/>
              <a:t>R Programming - Handout</a:t>
            </a:r>
          </a:p>
          <a:p>
            <a:pPr marL="342900" indent="-342900">
              <a:buFont typeface="+mj-lt"/>
              <a:buAutoNum type="arabicPeriod"/>
            </a:pPr>
            <a:r>
              <a:rPr lang="en-US" sz="2400" dirty="0"/>
              <a:t>We brought 6 computers - Create groups and distribute among the computers</a:t>
            </a:r>
          </a:p>
          <a:p>
            <a:pPr marL="342900" indent="-342900">
              <a:buFont typeface="+mj-lt"/>
              <a:buAutoNum type="arabicPeriod"/>
            </a:pPr>
            <a:r>
              <a:rPr lang="en-US" sz="2400" dirty="0"/>
              <a:t>Check out the handout </a:t>
            </a:r>
          </a:p>
          <a:p>
            <a:pPr marL="342900" lvl="5" indent="-342900">
              <a:buFont typeface="+mj-lt"/>
              <a:buAutoNum type="arabicPeriod"/>
            </a:pPr>
            <a:r>
              <a:rPr lang="en-US" sz="2000" dirty="0"/>
              <a:t>If you don’t have any experience with R, start by: </a:t>
            </a:r>
            <a:r>
              <a:rPr lang="en-US" sz="2000" b="1" i="1" dirty="0" err="1"/>
              <a:t>IntroductionToR.R</a:t>
            </a:r>
            <a:r>
              <a:rPr lang="en-US" sz="2000" dirty="0"/>
              <a:t> </a:t>
            </a:r>
          </a:p>
          <a:p>
            <a:pPr marL="342900" lvl="5" indent="-342900">
              <a:buFont typeface="+mj-lt"/>
              <a:buAutoNum type="arabicPeriod"/>
            </a:pPr>
            <a:r>
              <a:rPr lang="en-US" sz="2000" dirty="0"/>
              <a:t>Plots: </a:t>
            </a:r>
            <a:r>
              <a:rPr lang="en-US" sz="2000" b="1" i="1" dirty="0" err="1"/>
              <a:t>IntroToPLots.R</a:t>
            </a:r>
            <a:endParaRPr lang="en-US" sz="2000" b="1" i="1" dirty="0"/>
          </a:p>
          <a:p>
            <a:pPr marL="342900" lvl="5" indent="-342900">
              <a:buFont typeface="+mj-lt"/>
              <a:buAutoNum type="arabicPeriod"/>
            </a:pPr>
            <a:r>
              <a:rPr lang="en-US" sz="2000" dirty="0"/>
              <a:t>Clustering: </a:t>
            </a:r>
            <a:r>
              <a:rPr lang="en-US" sz="2000" b="1" i="1" dirty="0" err="1"/>
              <a:t>ClusteringPlusPlots.R</a:t>
            </a:r>
            <a:endParaRPr lang="en-US" sz="2000" b="1" i="1"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57</a:t>
            </a:fld>
            <a:endParaRPr lang="en"/>
          </a:p>
        </p:txBody>
      </p:sp>
    </p:spTree>
    <p:extLst>
      <p:ext uri="{BB962C8B-B14F-4D97-AF65-F5344CB8AC3E}">
        <p14:creationId xmlns:p14="http://schemas.microsoft.com/office/powerpoint/2010/main" val="268041915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Shape 135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en" dirty="0"/>
              <a:t>Overall Conclusions and Next Steps</a:t>
            </a:r>
          </a:p>
        </p:txBody>
      </p:sp>
      <p:sp>
        <p:nvSpPr>
          <p:cNvPr id="1360" name="Shape 136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228600" lvl="0" rtl="0">
              <a:spcBef>
                <a:spcPts val="1000"/>
              </a:spcBef>
              <a:spcAft>
                <a:spcPts val="1000"/>
              </a:spcAft>
            </a:pPr>
            <a:r>
              <a:rPr lang="en" b="1" dirty="0"/>
              <a:t>Computation </a:t>
            </a:r>
            <a:r>
              <a:rPr lang="en" dirty="0"/>
              <a:t>can be used to </a:t>
            </a:r>
            <a:r>
              <a:rPr lang="en" b="1" dirty="0"/>
              <a:t>explore </a:t>
            </a:r>
            <a:r>
              <a:rPr lang="en" dirty="0"/>
              <a:t>complex educational data, as well as </a:t>
            </a:r>
            <a:r>
              <a:rPr lang="en" b="1" dirty="0"/>
              <a:t>identify, characterize and validate groups</a:t>
            </a:r>
          </a:p>
          <a:p>
            <a:pPr marL="228600">
              <a:spcBef>
                <a:spcPts val="1000"/>
              </a:spcBef>
              <a:spcAft>
                <a:spcPts val="1000"/>
              </a:spcAft>
            </a:pPr>
            <a:r>
              <a:rPr lang="en-US" b="1" dirty="0"/>
              <a:t>Different </a:t>
            </a:r>
            <a:r>
              <a:rPr lang="en-US" dirty="0"/>
              <a:t>visualization, clustering, and validation techniques should be used depending on the data</a:t>
            </a:r>
          </a:p>
          <a:p>
            <a:pPr marL="228600" lvl="0" rtl="0">
              <a:spcBef>
                <a:spcPts val="1000"/>
              </a:spcBef>
              <a:spcAft>
                <a:spcPts val="1000"/>
              </a:spcAft>
            </a:pPr>
            <a:r>
              <a:rPr lang="en" b="1" dirty="0"/>
              <a:t>The interpretation and connection with theory </a:t>
            </a:r>
            <a:r>
              <a:rPr lang="en" dirty="0"/>
              <a:t>is responsibility of the researcher</a:t>
            </a:r>
          </a:p>
          <a:p>
            <a:pPr marL="228600" lvl="0">
              <a:spcBef>
                <a:spcPts val="1000"/>
              </a:spcBef>
              <a:spcAft>
                <a:spcPts val="1000"/>
              </a:spcAft>
            </a:pPr>
            <a:r>
              <a:rPr lang="en" dirty="0"/>
              <a:t>R code available at </a:t>
            </a:r>
            <a:r>
              <a:rPr lang="en" dirty="0">
                <a:hlinkClick r:id="rId3"/>
              </a:rPr>
              <a:t>www.github.com/cvieiram</a:t>
            </a:r>
            <a:endParaRPr lang="en" dirty="0"/>
          </a:p>
          <a:p>
            <a:pPr marL="228600" lvl="0">
              <a:spcBef>
                <a:spcPts val="1000"/>
              </a:spcBef>
              <a:spcAft>
                <a:spcPts val="1000"/>
              </a:spcAft>
            </a:pPr>
            <a:r>
              <a:rPr lang="en" sz="2400" b="1" i="1" dirty="0"/>
              <a:t>How can you use this in your own research?</a:t>
            </a:r>
          </a:p>
        </p:txBody>
      </p:sp>
      <p:sp>
        <p:nvSpPr>
          <p:cNvPr id="1367" name="Shape 136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58</a:t>
            </a:fld>
            <a:endParaRPr lang="en"/>
          </a:p>
        </p:txBody>
      </p:sp>
    </p:spTree>
    <p:extLst>
      <p:ext uri="{BB962C8B-B14F-4D97-AF65-F5344CB8AC3E}">
        <p14:creationId xmlns:p14="http://schemas.microsoft.com/office/powerpoint/2010/main" val="1340338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60">
                                            <p:txEl>
                                              <p:pRg st="0" end="0"/>
                                            </p:txEl>
                                          </p:spTgt>
                                        </p:tgtEl>
                                        <p:attrNameLst>
                                          <p:attrName>style.visibility</p:attrName>
                                        </p:attrNameLst>
                                      </p:cBhvr>
                                      <p:to>
                                        <p:strVal val="visible"/>
                                      </p:to>
                                    </p:set>
                                    <p:anim calcmode="lin" valueType="num">
                                      <p:cBhvr additive="base">
                                        <p:cTn id="7" dur="500" fill="hold"/>
                                        <p:tgtEl>
                                          <p:spTgt spid="136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6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60">
                                            <p:txEl>
                                              <p:pRg st="1" end="1"/>
                                            </p:txEl>
                                          </p:spTgt>
                                        </p:tgtEl>
                                        <p:attrNameLst>
                                          <p:attrName>style.visibility</p:attrName>
                                        </p:attrNameLst>
                                      </p:cBhvr>
                                      <p:to>
                                        <p:strVal val="visible"/>
                                      </p:to>
                                    </p:set>
                                    <p:anim calcmode="lin" valueType="num">
                                      <p:cBhvr additive="base">
                                        <p:cTn id="13" dur="500" fill="hold"/>
                                        <p:tgtEl>
                                          <p:spTgt spid="136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60">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360">
                                            <p:txEl>
                                              <p:pRg st="2" end="2"/>
                                            </p:txEl>
                                          </p:spTgt>
                                        </p:tgtEl>
                                        <p:attrNameLst>
                                          <p:attrName>style.visibility</p:attrName>
                                        </p:attrNameLst>
                                      </p:cBhvr>
                                      <p:to>
                                        <p:strVal val="visible"/>
                                      </p:to>
                                    </p:set>
                                    <p:anim calcmode="lin" valueType="num">
                                      <p:cBhvr additive="base">
                                        <p:cTn id="17" dur="500" fill="hold"/>
                                        <p:tgtEl>
                                          <p:spTgt spid="1360">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60">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60">
                                            <p:txEl>
                                              <p:pRg st="3" end="3"/>
                                            </p:txEl>
                                          </p:spTgt>
                                        </p:tgtEl>
                                        <p:attrNameLst>
                                          <p:attrName>style.visibility</p:attrName>
                                        </p:attrNameLst>
                                      </p:cBhvr>
                                      <p:to>
                                        <p:strVal val="visible"/>
                                      </p:to>
                                    </p:set>
                                    <p:anim calcmode="lin" valueType="num">
                                      <p:cBhvr additive="base">
                                        <p:cTn id="21" dur="500" fill="hold"/>
                                        <p:tgtEl>
                                          <p:spTgt spid="1360">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6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60">
                                            <p:txEl>
                                              <p:pRg st="4" end="4"/>
                                            </p:txEl>
                                          </p:spTgt>
                                        </p:tgtEl>
                                        <p:attrNameLst>
                                          <p:attrName>style.visibility</p:attrName>
                                        </p:attrNameLst>
                                      </p:cBhvr>
                                      <p:to>
                                        <p:strVal val="visible"/>
                                      </p:to>
                                    </p:set>
                                    <p:anim calcmode="lin" valueType="num">
                                      <p:cBhvr additive="base">
                                        <p:cTn id="27" dur="500" fill="hold"/>
                                        <p:tgtEl>
                                          <p:spTgt spid="1360">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6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0"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Shape 1034"/>
          <p:cNvSpPr txBox="1">
            <a:spLocks noGrp="1"/>
          </p:cNvSpPr>
          <p:nvPr>
            <p:ph type="body" idx="1"/>
          </p:nvPr>
        </p:nvSpPr>
        <p:spPr>
          <a:xfrm>
            <a:off x="4371775" y="1338650"/>
            <a:ext cx="4007100" cy="3414900"/>
          </a:xfrm>
          <a:prstGeom prst="rect">
            <a:avLst/>
          </a:prstGeom>
        </p:spPr>
        <p:txBody>
          <a:bodyPr lIns="91425" tIns="91425" rIns="91425" bIns="91425" anchor="t" anchorCtr="0">
            <a:noAutofit/>
          </a:bodyPr>
          <a:lstStyle/>
          <a:p>
            <a:pPr>
              <a:spcAft>
                <a:spcPts val="0"/>
              </a:spcAft>
            </a:pPr>
            <a:r>
              <a:rPr lang="en" sz="1600" b="1" dirty="0"/>
              <a:t>Hayden Fennell</a:t>
            </a:r>
          </a:p>
          <a:p>
            <a:pPr lvl="0" rtl="0">
              <a:spcBef>
                <a:spcPts val="0"/>
              </a:spcBef>
              <a:spcAft>
                <a:spcPts val="0"/>
              </a:spcAft>
              <a:buNone/>
            </a:pPr>
            <a:endParaRPr lang="en" sz="1600" b="1" dirty="0"/>
          </a:p>
          <a:p>
            <a:pPr lvl="0" rtl="0">
              <a:spcBef>
                <a:spcPts val="0"/>
              </a:spcBef>
              <a:spcAft>
                <a:spcPts val="0"/>
              </a:spcAft>
              <a:buNone/>
            </a:pPr>
            <a:endParaRPr lang="en" sz="1600" b="1" dirty="0"/>
          </a:p>
          <a:p>
            <a:pPr lvl="0" rtl="0">
              <a:spcBef>
                <a:spcPts val="0"/>
              </a:spcBef>
              <a:spcAft>
                <a:spcPts val="0"/>
              </a:spcAft>
              <a:buNone/>
            </a:pPr>
            <a:endParaRPr lang="en" sz="1600" b="1" dirty="0"/>
          </a:p>
          <a:p>
            <a:pPr lvl="0" rtl="0">
              <a:spcBef>
                <a:spcPts val="0"/>
              </a:spcBef>
              <a:spcAft>
                <a:spcPts val="0"/>
              </a:spcAft>
              <a:buNone/>
            </a:pPr>
            <a:endParaRPr lang="en" sz="1600" b="1" dirty="0"/>
          </a:p>
          <a:p>
            <a:pPr lvl="0">
              <a:spcAft>
                <a:spcPts val="0"/>
              </a:spcAft>
            </a:pPr>
            <a:r>
              <a:rPr lang="es-CO" sz="1600" b="1" dirty="0" err="1"/>
              <a:t>Tarun</a:t>
            </a:r>
            <a:r>
              <a:rPr lang="es-CO" sz="1600" b="1" dirty="0"/>
              <a:t> </a:t>
            </a:r>
            <a:r>
              <a:rPr lang="es-CO" sz="1600" b="1" dirty="0" err="1"/>
              <a:t>Yellamraju</a:t>
            </a:r>
            <a:r>
              <a:rPr lang="es-CO" sz="1600" b="1" dirty="0"/>
              <a:t> </a:t>
            </a:r>
            <a:endParaRPr lang="en" sz="1600" b="1" dirty="0"/>
          </a:p>
          <a:p>
            <a:pPr lvl="0" rtl="0">
              <a:spcBef>
                <a:spcPts val="0"/>
              </a:spcBef>
              <a:spcAft>
                <a:spcPts val="0"/>
              </a:spcAft>
              <a:buNone/>
            </a:pPr>
            <a:endParaRPr lang="en" sz="1600" b="1" dirty="0" smtClean="0"/>
          </a:p>
          <a:p>
            <a:pPr lvl="0" rtl="0">
              <a:spcBef>
                <a:spcPts val="0"/>
              </a:spcBef>
              <a:spcAft>
                <a:spcPts val="0"/>
              </a:spcAft>
              <a:buNone/>
            </a:pPr>
            <a:endParaRPr lang="en" sz="1600" b="1" dirty="0"/>
          </a:p>
          <a:p>
            <a:pPr lvl="0" rtl="0">
              <a:spcBef>
                <a:spcPts val="0"/>
              </a:spcBef>
              <a:spcAft>
                <a:spcPts val="0"/>
              </a:spcAft>
              <a:buNone/>
            </a:pPr>
            <a:endParaRPr lang="en" sz="1600" b="1" dirty="0" smtClean="0"/>
          </a:p>
          <a:p>
            <a:pPr lvl="0" rtl="0">
              <a:spcBef>
                <a:spcPts val="0"/>
              </a:spcBef>
              <a:spcAft>
                <a:spcPts val="0"/>
              </a:spcAft>
              <a:buNone/>
            </a:pPr>
            <a:r>
              <a:rPr lang="en" sz="1600" b="1" dirty="0" smtClean="0"/>
              <a:t>Natalia Hernandez</a:t>
            </a:r>
            <a:endParaRPr lang="en" sz="1600" b="1" dirty="0"/>
          </a:p>
        </p:txBody>
      </p:sp>
      <p:sp>
        <p:nvSpPr>
          <p:cNvPr id="1035" name="Shape 103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t>Acknowledgements</a:t>
            </a:r>
          </a:p>
        </p:txBody>
      </p:sp>
      <p:sp>
        <p:nvSpPr>
          <p:cNvPr id="1036" name="Shape 1036"/>
          <p:cNvSpPr txBox="1">
            <a:spLocks noGrp="1"/>
          </p:cNvSpPr>
          <p:nvPr>
            <p:ph type="body" idx="1"/>
          </p:nvPr>
        </p:nvSpPr>
        <p:spPr>
          <a:xfrm>
            <a:off x="364675" y="1338650"/>
            <a:ext cx="4007100" cy="3414900"/>
          </a:xfrm>
          <a:prstGeom prst="rect">
            <a:avLst/>
          </a:prstGeom>
        </p:spPr>
        <p:txBody>
          <a:bodyPr lIns="91425" tIns="91425" rIns="91425" bIns="91425" anchor="t" anchorCtr="0">
            <a:noAutofit/>
          </a:bodyPr>
          <a:lstStyle/>
          <a:p>
            <a:pPr lvl="0" rtl="0">
              <a:spcBef>
                <a:spcPts val="0"/>
              </a:spcBef>
              <a:spcAft>
                <a:spcPts val="0"/>
              </a:spcAft>
              <a:buNone/>
            </a:pPr>
            <a:r>
              <a:rPr lang="en" sz="1600" b="1" dirty="0"/>
              <a:t>Prof. Alejandra J. Magana</a:t>
            </a:r>
          </a:p>
          <a:p>
            <a:pPr marL="0" lvl="0" indent="0" rtl="0">
              <a:spcBef>
                <a:spcPts val="0"/>
              </a:spcBef>
              <a:spcAft>
                <a:spcPts val="0"/>
              </a:spcAft>
              <a:buNone/>
            </a:pPr>
            <a:endParaRPr sz="1600" dirty="0"/>
          </a:p>
          <a:p>
            <a:pPr lvl="0" rtl="0">
              <a:spcBef>
                <a:spcPts val="0"/>
              </a:spcBef>
              <a:spcAft>
                <a:spcPts val="0"/>
              </a:spcAft>
              <a:buNone/>
            </a:pPr>
            <a:endParaRPr lang="en" sz="1600" dirty="0"/>
          </a:p>
          <a:p>
            <a:pPr lvl="0" rtl="0">
              <a:spcBef>
                <a:spcPts val="0"/>
              </a:spcBef>
              <a:spcAft>
                <a:spcPts val="0"/>
              </a:spcAft>
              <a:buNone/>
            </a:pPr>
            <a:endParaRPr lang="en" sz="1600" dirty="0"/>
          </a:p>
          <a:p>
            <a:pPr lvl="0" rtl="0">
              <a:spcBef>
                <a:spcPts val="0"/>
              </a:spcBef>
              <a:spcAft>
                <a:spcPts val="0"/>
              </a:spcAft>
              <a:buNone/>
            </a:pPr>
            <a:endParaRPr lang="en" sz="1600" dirty="0"/>
          </a:p>
          <a:p>
            <a:pPr lvl="0">
              <a:spcAft>
                <a:spcPts val="0"/>
              </a:spcAft>
            </a:pPr>
            <a:r>
              <a:rPr lang="en" sz="1600" b="1" dirty="0"/>
              <a:t>Prof. </a:t>
            </a:r>
            <a:r>
              <a:rPr lang="en-US" sz="1600" b="1" dirty="0" err="1"/>
              <a:t>Mireille</a:t>
            </a:r>
            <a:r>
              <a:rPr lang="en-US" sz="1600" b="1" dirty="0"/>
              <a:t> (</a:t>
            </a:r>
            <a:r>
              <a:rPr lang="en" sz="1600" b="1" dirty="0"/>
              <a:t>Mimi) </a:t>
            </a:r>
            <a:r>
              <a:rPr lang="en" sz="1600" b="1" dirty="0" smtClean="0"/>
              <a:t>Boutin</a:t>
            </a:r>
          </a:p>
          <a:p>
            <a:pPr lvl="0">
              <a:spcAft>
                <a:spcPts val="0"/>
              </a:spcAft>
            </a:pPr>
            <a:endParaRPr lang="en" sz="1600" b="1" dirty="0"/>
          </a:p>
          <a:p>
            <a:pPr lvl="0">
              <a:spcAft>
                <a:spcPts val="0"/>
              </a:spcAft>
            </a:pPr>
            <a:endParaRPr lang="en" sz="1600" b="1" dirty="0" smtClean="0"/>
          </a:p>
          <a:p>
            <a:pPr lvl="0">
              <a:spcAft>
                <a:spcPts val="0"/>
              </a:spcAft>
            </a:pPr>
            <a:endParaRPr lang="en" sz="1600" b="1" dirty="0"/>
          </a:p>
          <a:p>
            <a:pPr lvl="0">
              <a:spcAft>
                <a:spcPts val="0"/>
              </a:spcAft>
            </a:pPr>
            <a:r>
              <a:rPr lang="en" sz="1600" b="1" dirty="0" smtClean="0"/>
              <a:t>Dr. Camilo Vieira</a:t>
            </a:r>
            <a:endParaRPr lang="en" sz="1600" b="1" dirty="0"/>
          </a:p>
          <a:p>
            <a:pPr lvl="0" rtl="0">
              <a:spcBef>
                <a:spcPts val="0"/>
              </a:spcBef>
              <a:spcAft>
                <a:spcPts val="0"/>
              </a:spcAft>
              <a:buNone/>
            </a:pPr>
            <a:endParaRPr sz="1600" dirty="0"/>
          </a:p>
          <a:p>
            <a:pPr lvl="0" rtl="0">
              <a:spcBef>
                <a:spcPts val="0"/>
              </a:spcBef>
              <a:spcAft>
                <a:spcPts val="0"/>
              </a:spcAft>
              <a:buNone/>
            </a:pPr>
            <a:endParaRPr lang="en-US" sz="1600" b="1" dirty="0"/>
          </a:p>
        </p:txBody>
      </p:sp>
      <p:pic>
        <p:nvPicPr>
          <p:cNvPr id="1037" name="Shape 1037"/>
          <p:cNvPicPr preferRelativeResize="0"/>
          <p:nvPr/>
        </p:nvPicPr>
        <p:blipFill>
          <a:blip r:embed="rId3">
            <a:alphaModFix/>
          </a:blip>
          <a:stretch>
            <a:fillRect/>
          </a:stretch>
        </p:blipFill>
        <p:spPr>
          <a:xfrm>
            <a:off x="2833218" y="1716605"/>
            <a:ext cx="1056899" cy="454447"/>
          </a:xfrm>
          <a:prstGeom prst="rect">
            <a:avLst/>
          </a:prstGeom>
          <a:noFill/>
          <a:ln>
            <a:noFill/>
          </a:ln>
        </p:spPr>
      </p:pic>
      <p:pic>
        <p:nvPicPr>
          <p:cNvPr id="1038" name="Shape 1038" descr="photo.jpg"/>
          <p:cNvPicPr preferRelativeResize="0"/>
          <p:nvPr/>
        </p:nvPicPr>
        <p:blipFill>
          <a:blip r:embed="rId4">
            <a:alphaModFix/>
          </a:blip>
          <a:stretch>
            <a:fillRect/>
          </a:stretch>
        </p:blipFill>
        <p:spPr>
          <a:xfrm>
            <a:off x="6088975" y="4573666"/>
            <a:ext cx="572699" cy="572699"/>
          </a:xfrm>
          <a:prstGeom prst="rect">
            <a:avLst/>
          </a:prstGeom>
          <a:noFill/>
          <a:ln>
            <a:noFill/>
          </a:ln>
        </p:spPr>
      </p:pic>
      <p:pic>
        <p:nvPicPr>
          <p:cNvPr id="1041" name="Shape 1041"/>
          <p:cNvPicPr preferRelativeResize="0"/>
          <p:nvPr/>
        </p:nvPicPr>
        <p:blipFill>
          <a:blip r:embed="rId5">
            <a:alphaModFix/>
          </a:blip>
          <a:stretch>
            <a:fillRect/>
          </a:stretch>
        </p:blipFill>
        <p:spPr>
          <a:xfrm>
            <a:off x="7195181" y="2280481"/>
            <a:ext cx="1302025" cy="404177"/>
          </a:xfrm>
          <a:prstGeom prst="rect">
            <a:avLst/>
          </a:prstGeom>
          <a:noFill/>
          <a:ln>
            <a:noFill/>
          </a:ln>
        </p:spPr>
      </p:pic>
      <p:pic>
        <p:nvPicPr>
          <p:cNvPr id="1042" name="Shape 1042"/>
          <p:cNvPicPr preferRelativeResize="0"/>
          <p:nvPr/>
        </p:nvPicPr>
        <p:blipFill>
          <a:blip r:embed="rId6">
            <a:alphaModFix/>
          </a:blip>
          <a:stretch>
            <a:fillRect/>
          </a:stretch>
        </p:blipFill>
        <p:spPr>
          <a:xfrm>
            <a:off x="2938399" y="2684658"/>
            <a:ext cx="572699" cy="572699"/>
          </a:xfrm>
          <a:prstGeom prst="rect">
            <a:avLst/>
          </a:prstGeom>
          <a:noFill/>
          <a:ln>
            <a:noFill/>
          </a:ln>
        </p:spPr>
      </p:pic>
      <p:sp>
        <p:nvSpPr>
          <p:cNvPr id="1044" name="Shape 104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59</a:t>
            </a:fld>
            <a:endParaRPr lang="en"/>
          </a:p>
        </p:txBody>
      </p:sp>
      <p:sp>
        <p:nvSpPr>
          <p:cNvPr id="11" name="Rectangle 10"/>
          <p:cNvSpPr/>
          <p:nvPr/>
        </p:nvSpPr>
        <p:spPr>
          <a:xfrm>
            <a:off x="446638" y="4817857"/>
            <a:ext cx="6264247" cy="289951"/>
          </a:xfrm>
          <a:prstGeom prst="rect">
            <a:avLst/>
          </a:prstGeom>
        </p:spPr>
        <p:txBody>
          <a:bodyPr wrap="square">
            <a:spAutoFit/>
          </a:bodyPr>
          <a:lstStyle/>
          <a:p>
            <a:pPr>
              <a:lnSpc>
                <a:spcPct val="107000"/>
              </a:lnSpc>
            </a:pPr>
            <a:r>
              <a:rPr lang="en-US" sz="1200" dirty="0">
                <a:latin typeface="Times New Roman" panose="02020603050405020304" pitchFamily="18" charset="0"/>
                <a:ea typeface="Calibri" panose="020F0502020204030204" pitchFamily="34" charset="0"/>
                <a:cs typeface="Times New Roman" panose="02020603050405020304" pitchFamily="18" charset="0"/>
              </a:rPr>
              <a:t>This work has been partially supported by the NSF grant awards </a:t>
            </a:r>
            <a:r>
              <a:rPr lang="en-US" sz="1200" b="1" dirty="0">
                <a:latin typeface="Times New Roman" panose="02020603050405020304" pitchFamily="18" charset="0"/>
                <a:ea typeface="Calibri" panose="020F0502020204030204" pitchFamily="34" charset="0"/>
                <a:cs typeface="Times New Roman" panose="02020603050405020304" pitchFamily="18" charset="0"/>
              </a:rPr>
              <a:t>EEC#</a:t>
            </a:r>
            <a:r>
              <a:rPr lang="en-US" sz="12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1826099</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https://lh5.googleusercontent.com/LY7syaP5qXhLVNSQPx2HZ1oe9j-6o-J_8w2--jZZiAZ7NHnd-Giw2EFnve4Hj8ncS7JstgUEh8fwzYn6Sef4quzGreWu0f8BBsGBD0XNCfhCOPaqiHzC5DR60LKdobyP-2eB_YoqWe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3521" y="351258"/>
            <a:ext cx="1365347" cy="13653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daDRJfEMzM10xkCUWhUwCENlXfOYDvBierZFhRNQtqYwKN99lYXdN3LJBqKus7epKensjz9CDoplLRn2K71PqPy8dKgrvU5yXpm3PBrHZqtc1dPDA5ruMjiG95iVNPYl8ZFoB6RP9LQ"/>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0071" y="1567761"/>
            <a:ext cx="1736736" cy="3854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xcuRLmTTNrxmVxCFTQPOt5UuxSIb2leQ4aOWnRL3j75YvwJuB_XYsn7nPL6TFjOTyIZJ0Xezuu4OkBT_1upa9w18gjVK5WOBX8RqldeY8zi40YI_AZUGKejpWC9AVb-014Ehn9VF3o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1176" y="182287"/>
            <a:ext cx="1230039" cy="3584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lh5.googleusercontent.com/yDhF8roo1zIGYW5j2K0APRR5_Jet5CflrFdHWnmwgJz3V4RQWhNZqYtEsS6VW8gwOKhnqqFI_qLq9pmj-aPhTj-1Z6Qq_Vcrgjo0izMFiSQYeJMpy6yjYhS1Q6CZD6syk-sKhvXXsYA"/>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48800" y="3677133"/>
            <a:ext cx="1403619" cy="53444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
          <p:cNvSpPr/>
          <p:nvPr/>
        </p:nvSpPr>
        <p:spPr>
          <a:xfrm>
            <a:off x="2479043" y="4103488"/>
            <a:ext cx="1719744" cy="256993"/>
          </a:xfrm>
          <a:prstGeom prst="rect">
            <a:avLst/>
          </a:prstGeom>
        </p:spPr>
        <p:txBody>
          <a:bodyPr wrap="square">
            <a:spAutoFit/>
          </a:bodyPr>
          <a:lstStyle/>
          <a:p>
            <a:pPr>
              <a:lnSpc>
                <a:spcPct val="107000"/>
              </a:lnSpc>
            </a:pPr>
            <a:r>
              <a:rPr lang="es-CO" sz="1000" dirty="0">
                <a:solidFill>
                  <a:schemeClr val="tx1"/>
                </a:solidFill>
                <a:latin typeface="Arial Black" panose="020B0A04020102020204" pitchFamily="34" charset="0"/>
                <a:ea typeface="Calibri" panose="020F0502020204030204" pitchFamily="34" charset="0"/>
                <a:cs typeface="Times New Roman" panose="02020603050405020304" pitchFamily="18" charset="0"/>
              </a:rPr>
              <a:t>Informática</a:t>
            </a:r>
            <a:r>
              <a:rPr lang="en-US" sz="1000" dirty="0">
                <a:solidFill>
                  <a:schemeClr val="tx1"/>
                </a:solidFill>
                <a:latin typeface="Arial Black" panose="020B0A04020102020204" pitchFamily="34" charset="0"/>
                <a:ea typeface="Calibri" panose="020F0502020204030204" pitchFamily="34" charset="0"/>
                <a:cs typeface="Times New Roman" panose="02020603050405020304" pitchFamily="18" charset="0"/>
              </a:rPr>
              <a:t> </a:t>
            </a:r>
            <a:r>
              <a:rPr lang="es-CO" sz="1000" dirty="0">
                <a:solidFill>
                  <a:schemeClr val="tx1"/>
                </a:solidFill>
                <a:latin typeface="Arial Black" panose="020B0A04020102020204" pitchFamily="34" charset="0"/>
                <a:ea typeface="Calibri" panose="020F0502020204030204" pitchFamily="34" charset="0"/>
                <a:cs typeface="Times New Roman" panose="02020603050405020304" pitchFamily="18" charset="0"/>
              </a:rPr>
              <a:t>Educativa</a:t>
            </a:r>
            <a:endParaRPr lang="es-CO" sz="1000" dirty="0">
              <a:solidFill>
                <a:schemeClr val="tx1"/>
              </a:solidFill>
              <a:effectLst/>
              <a:latin typeface="Arial Black" panose="020B0A04020102020204" pitchFamily="34" charset="0"/>
              <a:ea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6</a:t>
            </a:fld>
            <a:endParaRPr lang="en"/>
          </a:p>
        </p:txBody>
      </p:sp>
      <p:sp>
        <p:nvSpPr>
          <p:cNvPr id="5" name="Title 4"/>
          <p:cNvSpPr>
            <a:spLocks noGrp="1"/>
          </p:cNvSpPr>
          <p:nvPr>
            <p:ph type="title"/>
          </p:nvPr>
        </p:nvSpPr>
        <p:spPr>
          <a:xfrm>
            <a:off x="-11112" y="155052"/>
            <a:ext cx="1819593" cy="1458282"/>
          </a:xfrm>
        </p:spPr>
        <p:txBody>
          <a:bodyPr/>
          <a:lstStyle/>
          <a:p>
            <a:r>
              <a:rPr lang="en-US" dirty="0"/>
              <a:t>A Data Analysis Process</a:t>
            </a:r>
          </a:p>
        </p:txBody>
      </p:sp>
      <p:graphicFrame>
        <p:nvGraphicFramePr>
          <p:cNvPr id="6" name="Diagram 5"/>
          <p:cNvGraphicFramePr/>
          <p:nvPr>
            <p:extLst>
              <p:ext uri="{D42A27DB-BD31-4B8C-83A1-F6EECF244321}">
                <p14:modId xmlns:p14="http://schemas.microsoft.com/office/powerpoint/2010/main" val="3220568156"/>
              </p:ext>
            </p:extLst>
          </p:nvPr>
        </p:nvGraphicFramePr>
        <p:xfrm>
          <a:off x="2689007" y="442163"/>
          <a:ext cx="6096000" cy="1151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Elbow Connector 7"/>
          <p:cNvCxnSpPr>
            <a:stCxn id="6" idx="1"/>
            <a:endCxn id="6" idx="3"/>
          </p:cNvCxnSpPr>
          <p:nvPr/>
        </p:nvCxnSpPr>
        <p:spPr>
          <a:xfrm rot="10800000" flipH="1">
            <a:off x="2689007" y="1017943"/>
            <a:ext cx="6096000" cy="12700"/>
          </a:xfrm>
          <a:prstGeom prst="bentConnector5">
            <a:avLst>
              <a:gd name="adj1" fmla="val -3750"/>
              <a:gd name="adj2" fmla="val 5480370"/>
              <a:gd name="adj3" fmla="val 103750"/>
            </a:avLst>
          </a:prstGeom>
          <a:ln w="38100">
            <a:solidFill>
              <a:schemeClr val="bg2">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15" name="Diagram 14"/>
          <p:cNvGraphicFramePr/>
          <p:nvPr>
            <p:extLst>
              <p:ext uri="{D42A27DB-BD31-4B8C-83A1-F6EECF244321}">
                <p14:modId xmlns:p14="http://schemas.microsoft.com/office/powerpoint/2010/main" val="1370647580"/>
              </p:ext>
            </p:extLst>
          </p:nvPr>
        </p:nvGraphicFramePr>
        <p:xfrm>
          <a:off x="2506130" y="3616924"/>
          <a:ext cx="6502398" cy="140527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026" name="Picture 2" descr="Computers, Keys, Rays, Personal Compute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1594701" y="4032392"/>
            <a:ext cx="765790" cy="5743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thumb/0/0a/Gnome-stock_person.svg/1024px-Gnome-stock_person.svg.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93541" y="494453"/>
            <a:ext cx="600074" cy="60007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801668" y="2444723"/>
            <a:ext cx="1253065" cy="317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Exploration</a:t>
            </a:r>
          </a:p>
        </p:txBody>
      </p:sp>
      <p:sp>
        <p:nvSpPr>
          <p:cNvPr id="22" name="Rectangle 21"/>
          <p:cNvSpPr/>
          <p:nvPr/>
        </p:nvSpPr>
        <p:spPr>
          <a:xfrm>
            <a:off x="5813896" y="2444723"/>
            <a:ext cx="1253065" cy="317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Grouping</a:t>
            </a:r>
          </a:p>
        </p:txBody>
      </p:sp>
      <p:sp>
        <p:nvSpPr>
          <p:cNvPr id="23" name="Rectangle 22"/>
          <p:cNvSpPr/>
          <p:nvPr/>
        </p:nvSpPr>
        <p:spPr>
          <a:xfrm>
            <a:off x="4307782" y="2444723"/>
            <a:ext cx="1253065" cy="317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Categorization</a:t>
            </a:r>
          </a:p>
        </p:txBody>
      </p:sp>
      <p:sp>
        <p:nvSpPr>
          <p:cNvPr id="16" name="Title 4"/>
          <p:cNvSpPr txBox="1">
            <a:spLocks/>
          </p:cNvSpPr>
          <p:nvPr/>
        </p:nvSpPr>
        <p:spPr>
          <a:xfrm>
            <a:off x="-11112" y="3590422"/>
            <a:ext cx="1819593" cy="1458282"/>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US" sz="2400" dirty="0"/>
              <a:t>A Pattern Recognition Process</a:t>
            </a:r>
          </a:p>
        </p:txBody>
      </p:sp>
      <p:cxnSp>
        <p:nvCxnSpPr>
          <p:cNvPr id="7" name="Straight Arrow Connector 6"/>
          <p:cNvCxnSpPr/>
          <p:nvPr/>
        </p:nvCxnSpPr>
        <p:spPr>
          <a:xfrm flipV="1">
            <a:off x="652195" y="1613334"/>
            <a:ext cx="0" cy="1977088"/>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 name="Title 4"/>
          <p:cNvSpPr txBox="1">
            <a:spLocks/>
          </p:cNvSpPr>
          <p:nvPr/>
        </p:nvSpPr>
        <p:spPr>
          <a:xfrm>
            <a:off x="692638" y="1890509"/>
            <a:ext cx="1813492" cy="142273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algn="ctr"/>
            <a:r>
              <a:rPr lang="en-US" sz="2400" dirty="0"/>
              <a:t>Based on </a:t>
            </a:r>
            <a:r>
              <a:rPr lang="en-US" sz="2400" b="1" dirty="0"/>
              <a:t>numbers, </a:t>
            </a:r>
            <a:r>
              <a:rPr lang="en-US" sz="2400" dirty="0"/>
              <a:t>supports</a:t>
            </a:r>
          </a:p>
        </p:txBody>
      </p:sp>
      <p:sp>
        <p:nvSpPr>
          <p:cNvPr id="25" name="Rectangle 22"/>
          <p:cNvSpPr/>
          <p:nvPr/>
        </p:nvSpPr>
        <p:spPr>
          <a:xfrm>
            <a:off x="7320010" y="2444723"/>
            <a:ext cx="1253065" cy="317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Validation</a:t>
            </a:r>
          </a:p>
        </p:txBody>
      </p:sp>
    </p:spTree>
    <p:extLst>
      <p:ext uri="{BB962C8B-B14F-4D97-AF65-F5344CB8AC3E}">
        <p14:creationId xmlns:p14="http://schemas.microsoft.com/office/powerpoint/2010/main" val="198241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fill="hold"/>
                                        <p:tgtEl>
                                          <p:spTgt spid="22"/>
                                        </p:tgtEl>
                                        <p:attrNameLst>
                                          <p:attrName>ppt_x</p:attrName>
                                        </p:attrNameLst>
                                      </p:cBhvr>
                                      <p:tavLst>
                                        <p:tav tm="0">
                                          <p:val>
                                            <p:strVal val="#ppt_x"/>
                                          </p:val>
                                        </p:tav>
                                        <p:tav tm="100000">
                                          <p:val>
                                            <p:strVal val="#ppt_x"/>
                                          </p:val>
                                        </p:tav>
                                      </p:tavLst>
                                    </p:anim>
                                    <p:anim calcmode="lin" valueType="num">
                                      <p:cBhvr additive="base">
                                        <p:cTn id="33" dur="500" fill="hold"/>
                                        <p:tgtEl>
                                          <p:spTgt spid="2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ppt_x"/>
                                          </p:val>
                                        </p:tav>
                                        <p:tav tm="100000">
                                          <p:val>
                                            <p:strVal val="#ppt_x"/>
                                          </p:val>
                                        </p:tav>
                                      </p:tavLst>
                                    </p:anim>
                                    <p:anim calcmode="lin" valueType="num">
                                      <p:cBhvr additive="base">
                                        <p:cTn id="37" dur="500" fill="hold"/>
                                        <p:tgtEl>
                                          <p:spTgt spid="2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ppt_x"/>
                                          </p:val>
                                        </p:tav>
                                        <p:tav tm="100000">
                                          <p:val>
                                            <p:strVal val="#ppt_x"/>
                                          </p:val>
                                        </p:tav>
                                      </p:tavLst>
                                    </p:anim>
                                    <p:anim calcmode="lin" valueType="num">
                                      <p:cBhvr additive="base">
                                        <p:cTn id="41"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P spid="19" grpId="0" animBg="1"/>
      <p:bldP spid="22" grpId="0" animBg="1"/>
      <p:bldP spid="23" grpId="0" animBg="1"/>
      <p:bldP spid="16" grpId="0"/>
      <p:bldP spid="21" grpId="0"/>
      <p:bldP spid="2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83100" y="445025"/>
            <a:ext cx="8520600" cy="572700"/>
          </a:xfrm>
          <a:prstGeom prst="rect">
            <a:avLst/>
          </a:prstGeom>
        </p:spPr>
        <p:txBody>
          <a:bodyPr lIns="91425" tIns="91425" rIns="91425" bIns="91425" anchor="t" anchorCtr="0">
            <a:noAutofit/>
          </a:bodyPr>
          <a:lstStyle/>
          <a:p>
            <a:pPr lvl="0" rtl="0">
              <a:spcBef>
                <a:spcPts val="0"/>
              </a:spcBef>
              <a:buNone/>
            </a:pPr>
            <a:r>
              <a:rPr lang="en" dirty="0"/>
              <a:t>About Us</a:t>
            </a:r>
          </a:p>
        </p:txBody>
      </p:sp>
      <p:sp>
        <p:nvSpPr>
          <p:cNvPr id="70" name="Shape 7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60</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645" y="1130131"/>
            <a:ext cx="1284084" cy="1292919"/>
          </a:xfrm>
          <a:prstGeom prst="rect">
            <a:avLst/>
          </a:prstGeom>
        </p:spPr>
      </p:pic>
      <p:sp>
        <p:nvSpPr>
          <p:cNvPr id="12" name="Shape 126"/>
          <p:cNvSpPr txBox="1"/>
          <p:nvPr/>
        </p:nvSpPr>
        <p:spPr>
          <a:xfrm>
            <a:off x="155650" y="2564292"/>
            <a:ext cx="2553174" cy="2492524"/>
          </a:xfrm>
          <a:prstGeom prst="rect">
            <a:avLst/>
          </a:prstGeom>
          <a:noFill/>
          <a:ln>
            <a:noFill/>
          </a:ln>
        </p:spPr>
        <p:txBody>
          <a:bodyPr lIns="91425" tIns="91425" rIns="91425" bIns="91425" anchor="t" anchorCtr="0">
            <a:noAutofit/>
          </a:bodyPr>
          <a:lstStyle/>
          <a:p>
            <a:pPr lvl="0" rtl="0">
              <a:spcBef>
                <a:spcPts val="0"/>
              </a:spcBef>
              <a:buNone/>
            </a:pPr>
            <a:r>
              <a:rPr lang="en" b="1" dirty="0">
                <a:highlight>
                  <a:srgbClr val="FFFFFF"/>
                </a:highlight>
                <a:latin typeface="Georgia"/>
                <a:ea typeface="Georgia"/>
                <a:cs typeface="Georgia"/>
                <a:sym typeface="Georgia"/>
              </a:rPr>
              <a:t>Dr. Camilo Vieira</a:t>
            </a:r>
          </a:p>
          <a:p>
            <a:pPr lvl="0" rtl="0">
              <a:spcBef>
                <a:spcPts val="0"/>
              </a:spcBef>
              <a:buNone/>
            </a:pPr>
            <a:endParaRPr lang="en" sz="1200" b="1" dirty="0">
              <a:highlight>
                <a:srgbClr val="FFFFFF"/>
              </a:highlight>
              <a:latin typeface="Georgia"/>
              <a:ea typeface="Georgia"/>
              <a:cs typeface="Georgia"/>
              <a:sym typeface="Georgia"/>
            </a:endParaRPr>
          </a:p>
          <a:p>
            <a:pPr lvl="0" rtl="0">
              <a:spcBef>
                <a:spcPts val="0"/>
              </a:spcBef>
              <a:buNone/>
            </a:pPr>
            <a:r>
              <a:rPr lang="en" sz="1200" b="1" dirty="0">
                <a:highlight>
                  <a:srgbClr val="FFFFFF"/>
                </a:highlight>
                <a:latin typeface="Georgia"/>
                <a:ea typeface="Georgia"/>
                <a:cs typeface="Georgia"/>
                <a:sym typeface="Georgia"/>
              </a:rPr>
              <a:t>Assistant Professor at Universida del Norte (Colombia)</a:t>
            </a:r>
          </a:p>
          <a:p>
            <a:pPr lvl="0" rtl="0">
              <a:spcBef>
                <a:spcPts val="0"/>
              </a:spcBef>
              <a:buNone/>
            </a:pPr>
            <a:endParaRPr lang="en" sz="1200" b="1" dirty="0">
              <a:highlight>
                <a:srgbClr val="FFFFFF"/>
              </a:highlight>
              <a:latin typeface="Georgia"/>
              <a:ea typeface="Georgia"/>
              <a:cs typeface="Georgia"/>
              <a:sym typeface="Georgia"/>
            </a:endParaRPr>
          </a:p>
          <a:p>
            <a:pPr lvl="0"/>
            <a:r>
              <a:rPr lang="en" sz="1200" b="1" dirty="0">
                <a:highlight>
                  <a:srgbClr val="FFFFFF"/>
                </a:highlight>
                <a:latin typeface="Georgia"/>
                <a:ea typeface="Georgia"/>
                <a:cs typeface="Georgia"/>
                <a:sym typeface="Georgia"/>
                <a:hlinkClick r:id="rId4"/>
              </a:rPr>
              <a:t>cvieira@uninorte.edu.co</a:t>
            </a:r>
            <a:r>
              <a:rPr lang="en" sz="1200" b="1" dirty="0">
                <a:highlight>
                  <a:srgbClr val="FFFFFF"/>
                </a:highlight>
                <a:latin typeface="Georgia"/>
                <a:ea typeface="Georgia"/>
                <a:cs typeface="Georgia"/>
                <a:sym typeface="Georgia"/>
              </a:rPr>
              <a:t> </a:t>
            </a:r>
            <a:endParaRPr lang="en" sz="1200" b="1" dirty="0">
              <a:highlight>
                <a:srgbClr val="FFFFFF"/>
              </a:highlight>
              <a:latin typeface="Georgia"/>
              <a:ea typeface="Georgia"/>
              <a:cs typeface="Georgia"/>
              <a:sym typeface="Georgia"/>
            </a:endParaRPr>
          </a:p>
        </p:txBody>
      </p:sp>
      <p:sp>
        <p:nvSpPr>
          <p:cNvPr id="13" name="Shape 126"/>
          <p:cNvSpPr txBox="1"/>
          <p:nvPr/>
        </p:nvSpPr>
        <p:spPr>
          <a:xfrm>
            <a:off x="2913459" y="2564292"/>
            <a:ext cx="2688199" cy="2492524"/>
          </a:xfrm>
          <a:prstGeom prst="rect">
            <a:avLst/>
          </a:prstGeom>
          <a:noFill/>
          <a:ln>
            <a:noFill/>
          </a:ln>
        </p:spPr>
        <p:txBody>
          <a:bodyPr lIns="91425" tIns="91425" rIns="91425" bIns="91425" anchor="t" anchorCtr="0">
            <a:noAutofit/>
          </a:bodyPr>
          <a:lstStyle/>
          <a:p>
            <a:pPr lvl="0"/>
            <a:r>
              <a:rPr lang="en-US" b="1" dirty="0">
                <a:highlight>
                  <a:srgbClr val="FFFFFF"/>
                </a:highlight>
                <a:latin typeface="Georgia"/>
                <a:ea typeface="Georgia"/>
                <a:cs typeface="Georgia"/>
                <a:sym typeface="Georgia"/>
              </a:rPr>
              <a:t>Prof. Alejandra J. Magana </a:t>
            </a:r>
          </a:p>
          <a:p>
            <a:pPr lvl="0"/>
            <a:endParaRPr lang="en-US" sz="1200" b="1" dirty="0">
              <a:highlight>
                <a:srgbClr val="FFFFFF"/>
              </a:highlight>
              <a:latin typeface="Georgia"/>
              <a:ea typeface="Georgia"/>
              <a:cs typeface="Georgia"/>
              <a:sym typeface="Georgia"/>
            </a:endParaRPr>
          </a:p>
          <a:p>
            <a:pPr lvl="0"/>
            <a:r>
              <a:rPr lang="en-US" sz="1200" b="1" dirty="0">
                <a:highlight>
                  <a:srgbClr val="FFFFFF"/>
                </a:highlight>
                <a:latin typeface="Georgia"/>
                <a:ea typeface="Georgia"/>
                <a:cs typeface="Georgia"/>
                <a:sym typeface="Georgia"/>
              </a:rPr>
              <a:t>Professor of the Computer and Information Technology Department at Purdue</a:t>
            </a:r>
          </a:p>
          <a:p>
            <a:pPr lvl="0"/>
            <a:endParaRPr lang="en" sz="1200" b="1" dirty="0">
              <a:highlight>
                <a:srgbClr val="FFFFFF"/>
              </a:highlight>
              <a:latin typeface="Georgia"/>
              <a:ea typeface="Georgia"/>
              <a:cs typeface="Georgia"/>
              <a:sym typeface="Georgia"/>
            </a:endParaRPr>
          </a:p>
          <a:p>
            <a:pPr lvl="0"/>
            <a:r>
              <a:rPr lang="en-US" sz="1200" dirty="0">
                <a:highlight>
                  <a:srgbClr val="FFFFFF"/>
                </a:highlight>
                <a:latin typeface="Georgia"/>
                <a:ea typeface="Georgia"/>
                <a:cs typeface="Georgia"/>
                <a:sym typeface="Georgia"/>
                <a:hlinkClick r:id="rId5"/>
              </a:rPr>
              <a:t>admagana@purdue.edu</a:t>
            </a:r>
            <a:endParaRPr lang="en-US" sz="1200" dirty="0">
              <a:highlight>
                <a:srgbClr val="FFFFFF"/>
              </a:highlight>
              <a:latin typeface="Georgia"/>
              <a:ea typeface="Georgia"/>
              <a:cs typeface="Georgia"/>
              <a:sym typeface="Georgia"/>
            </a:endParaRPr>
          </a:p>
        </p:txBody>
      </p:sp>
      <p:sp>
        <p:nvSpPr>
          <p:cNvPr id="14" name="Shape 126"/>
          <p:cNvSpPr txBox="1"/>
          <p:nvPr/>
        </p:nvSpPr>
        <p:spPr>
          <a:xfrm>
            <a:off x="5929144" y="2564292"/>
            <a:ext cx="2817663" cy="2492524"/>
          </a:xfrm>
          <a:prstGeom prst="rect">
            <a:avLst/>
          </a:prstGeom>
          <a:noFill/>
          <a:ln>
            <a:noFill/>
          </a:ln>
        </p:spPr>
        <p:txBody>
          <a:bodyPr lIns="91425" tIns="91425" rIns="91425" bIns="91425" anchor="t" anchorCtr="0">
            <a:noAutofit/>
          </a:bodyPr>
          <a:lstStyle/>
          <a:p>
            <a:pPr lvl="0"/>
            <a:r>
              <a:rPr lang="en-US" b="1" dirty="0">
                <a:highlight>
                  <a:srgbClr val="FFFFFF"/>
                </a:highlight>
                <a:latin typeface="Georgia"/>
                <a:ea typeface="Georgia"/>
                <a:cs typeface="Georgia"/>
                <a:sym typeface="Georgia"/>
              </a:rPr>
              <a:t>Prof. Mireille “Mimi” </a:t>
            </a:r>
            <a:r>
              <a:rPr lang="en-US" b="1" dirty="0" err="1">
                <a:highlight>
                  <a:srgbClr val="FFFFFF"/>
                </a:highlight>
                <a:latin typeface="Georgia"/>
                <a:ea typeface="Georgia"/>
                <a:cs typeface="Georgia"/>
                <a:sym typeface="Georgia"/>
              </a:rPr>
              <a:t>Boutin</a:t>
            </a:r>
            <a:r>
              <a:rPr lang="en-US" b="1" dirty="0">
                <a:highlight>
                  <a:srgbClr val="FFFFFF"/>
                </a:highlight>
                <a:latin typeface="Georgia"/>
                <a:ea typeface="Georgia"/>
                <a:cs typeface="Georgia"/>
                <a:sym typeface="Georgia"/>
              </a:rPr>
              <a:t> </a:t>
            </a:r>
          </a:p>
          <a:p>
            <a:pPr lvl="0"/>
            <a:endParaRPr lang="en-US" sz="1200" b="1" dirty="0">
              <a:highlight>
                <a:srgbClr val="FFFFFF"/>
              </a:highlight>
              <a:latin typeface="Georgia"/>
              <a:ea typeface="Georgia"/>
              <a:cs typeface="Georgia"/>
              <a:sym typeface="Georgia"/>
            </a:endParaRPr>
          </a:p>
          <a:p>
            <a:pPr lvl="0"/>
            <a:r>
              <a:rPr lang="en-US" sz="1200" b="1" dirty="0">
                <a:highlight>
                  <a:srgbClr val="FFFFFF"/>
                </a:highlight>
                <a:latin typeface="Georgia"/>
                <a:ea typeface="Georgia"/>
                <a:cs typeface="Georgia"/>
                <a:sym typeface="Georgia"/>
              </a:rPr>
              <a:t>Associate professor in the School of Electrical and Computer Engineering at Purdue</a:t>
            </a:r>
          </a:p>
          <a:p>
            <a:pPr lvl="0"/>
            <a:endParaRPr lang="en" sz="1200" dirty="0">
              <a:highlight>
                <a:srgbClr val="FFFFFF"/>
              </a:highlight>
              <a:latin typeface="Georgia"/>
              <a:ea typeface="Georgia"/>
              <a:cs typeface="Georgia"/>
              <a:sym typeface="Georgia"/>
            </a:endParaRPr>
          </a:p>
          <a:p>
            <a:pPr lvl="0"/>
            <a:r>
              <a:rPr lang="en-US" sz="1200" dirty="0">
                <a:highlight>
                  <a:srgbClr val="FFFFFF"/>
                </a:highlight>
                <a:latin typeface="Georgia"/>
                <a:ea typeface="Georgia"/>
                <a:cs typeface="Georgia"/>
                <a:sym typeface="Georgia"/>
                <a:hlinkClick r:id="rId6"/>
              </a:rPr>
              <a:t>mboutin@purdue.edu</a:t>
            </a:r>
            <a:endParaRPr lang="en-US" sz="1200" dirty="0">
              <a:highlight>
                <a:srgbClr val="FFFFFF"/>
              </a:highlight>
              <a:latin typeface="Georgia"/>
              <a:ea typeface="Georgia"/>
              <a:cs typeface="Georgia"/>
              <a:sym typeface="Georgia"/>
            </a:endParaRPr>
          </a:p>
        </p:txBody>
      </p:sp>
      <p:pic>
        <p:nvPicPr>
          <p:cNvPr id="2" name="Imagen 1"/>
          <p:cNvPicPr>
            <a:picLocks noChangeAspect="1"/>
          </p:cNvPicPr>
          <p:nvPr/>
        </p:nvPicPr>
        <p:blipFill rotWithShape="1">
          <a:blip r:embed="rId7">
            <a:extLst>
              <a:ext uri="{28A0092B-C50C-407E-A947-70E740481C1C}">
                <a14:useLocalDpi xmlns:a14="http://schemas.microsoft.com/office/drawing/2010/main" val="0"/>
              </a:ext>
            </a:extLst>
          </a:blip>
          <a:srcRect t="4947" b="23491"/>
          <a:stretch/>
        </p:blipFill>
        <p:spPr>
          <a:xfrm>
            <a:off x="6509140" y="1130131"/>
            <a:ext cx="1277717" cy="1371529"/>
          </a:xfrm>
          <a:prstGeom prst="rect">
            <a:avLst/>
          </a:prstGeom>
        </p:spPr>
      </p:pic>
      <p:pic>
        <p:nvPicPr>
          <p:cNvPr id="1026" name="Picture 2" descr="Image result for alejandra magana purdue">
            <a:extLst>
              <a:ext uri="{FF2B5EF4-FFF2-40B4-BE49-F238E27FC236}">
                <a16:creationId xmlns:a16="http://schemas.microsoft.com/office/drawing/2014/main" id="{AE74C70B-556D-42A8-8685-C2AB4582049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7441"/>
          <a:stretch/>
        </p:blipFill>
        <p:spPr bwMode="auto">
          <a:xfrm>
            <a:off x="3564372" y="1130131"/>
            <a:ext cx="1428647" cy="1371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2032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55" name="Shape 1055"/>
          <p:cNvSpPr txBox="1">
            <a:spLocks noGrp="1"/>
          </p:cNvSpPr>
          <p:nvPr>
            <p:ph type="title"/>
          </p:nvPr>
        </p:nvSpPr>
        <p:spPr>
          <a:xfrm>
            <a:off x="311700" y="1103850"/>
            <a:ext cx="8520600" cy="1383900"/>
          </a:xfrm>
          <a:prstGeom prst="rect">
            <a:avLst/>
          </a:prstGeom>
        </p:spPr>
        <p:txBody>
          <a:bodyPr lIns="91425" tIns="91425" rIns="91425" bIns="91425" anchor="t" anchorCtr="0">
            <a:noAutofit/>
          </a:bodyPr>
          <a:lstStyle/>
          <a:p>
            <a:pPr lvl="0" algn="ctr" rtl="0">
              <a:spcBef>
                <a:spcPts val="0"/>
              </a:spcBef>
              <a:buNone/>
            </a:pPr>
            <a:r>
              <a:rPr lang="en" b="1" dirty="0"/>
              <a:t>Thank you!</a:t>
            </a:r>
          </a:p>
          <a:p>
            <a:pPr lvl="0" algn="ctr" rtl="0">
              <a:spcBef>
                <a:spcPts val="0"/>
              </a:spcBef>
              <a:buNone/>
            </a:pPr>
            <a:endParaRPr b="1" dirty="0"/>
          </a:p>
          <a:p>
            <a:pPr lvl="0" algn="ctr">
              <a:spcBef>
                <a:spcPts val="0"/>
              </a:spcBef>
              <a:buNone/>
            </a:pPr>
            <a:r>
              <a:rPr lang="en" b="1" dirty="0"/>
              <a:t>Questions?</a:t>
            </a:r>
          </a:p>
          <a:p>
            <a:pPr lvl="0" algn="r" rtl="0">
              <a:spcBef>
                <a:spcPts val="0"/>
              </a:spcBef>
              <a:buNone/>
            </a:pPr>
            <a:r>
              <a:rPr lang="en" sz="2000" b="1" dirty="0"/>
              <a:t>Camilo Vieira, PhD</a:t>
            </a:r>
          </a:p>
          <a:p>
            <a:pPr lvl="0" algn="r" rtl="0">
              <a:spcBef>
                <a:spcPts val="0"/>
              </a:spcBef>
              <a:buNone/>
            </a:pPr>
            <a:r>
              <a:rPr lang="en" sz="2000" b="1" u="sng" dirty="0">
                <a:solidFill>
                  <a:schemeClr val="hlink"/>
                </a:solidFill>
                <a:hlinkClick r:id="rId3"/>
              </a:rPr>
              <a:t>cvieira@uninorte.edu.co</a:t>
            </a:r>
            <a:r>
              <a:rPr lang="en" sz="2000" b="1" u="sng" dirty="0">
                <a:solidFill>
                  <a:schemeClr val="hlink"/>
                </a:solidFill>
              </a:rPr>
              <a:t> </a:t>
            </a:r>
            <a:r>
              <a:rPr lang="en" sz="2000" b="1" dirty="0"/>
              <a:t>/ @cvieiram</a:t>
            </a:r>
            <a:br>
              <a:rPr lang="en" sz="2000" b="1" dirty="0"/>
            </a:br>
            <a:r>
              <a:rPr lang="en" sz="2000" b="1" dirty="0"/>
              <a:t/>
            </a:r>
            <a:br>
              <a:rPr lang="en" sz="2000" b="1" dirty="0"/>
            </a:br>
            <a:r>
              <a:rPr lang="en" sz="2000" b="1" dirty="0"/>
              <a:t>Prof. Alejandra J. </a:t>
            </a:r>
            <a:r>
              <a:rPr lang="en" sz="2000" b="1" dirty="0" smtClean="0"/>
              <a:t>Magana</a:t>
            </a:r>
            <a:br>
              <a:rPr lang="en" sz="2000" b="1" dirty="0" smtClean="0"/>
            </a:br>
            <a:r>
              <a:rPr lang="en" sz="2000" b="1" dirty="0" smtClean="0">
                <a:hlinkClick r:id="rId4"/>
              </a:rPr>
              <a:t>admagana@purdue.edu</a:t>
            </a:r>
            <a:r>
              <a:rPr lang="en" sz="2000" b="1" dirty="0" smtClean="0"/>
              <a:t> </a:t>
            </a:r>
            <a:r>
              <a:rPr lang="en" sz="2000" b="1" dirty="0"/>
              <a:t/>
            </a:r>
            <a:br>
              <a:rPr lang="en" sz="2000" b="1" dirty="0"/>
            </a:br>
            <a:r>
              <a:rPr lang="en" sz="2000" b="1" dirty="0"/>
              <a:t>Prof. Mimi </a:t>
            </a:r>
            <a:r>
              <a:rPr lang="en" sz="2000" b="1" dirty="0" smtClean="0"/>
              <a:t>Boutin</a:t>
            </a:r>
            <a:br>
              <a:rPr lang="en" sz="2000" b="1" dirty="0" smtClean="0"/>
            </a:br>
            <a:r>
              <a:rPr lang="en" sz="2000" b="1" dirty="0" smtClean="0">
                <a:hlinkClick r:id="rId5"/>
              </a:rPr>
              <a:t>mboutin@purdue.edu</a:t>
            </a:r>
            <a:r>
              <a:rPr lang="en" sz="2000" b="1" dirty="0" smtClean="0"/>
              <a:t> </a:t>
            </a:r>
            <a:endParaRPr lang="en" sz="2000" b="1" dirty="0"/>
          </a:p>
          <a:p>
            <a:pPr lvl="0" algn="r" rtl="0">
              <a:spcBef>
                <a:spcPts val="0"/>
              </a:spcBef>
              <a:buNone/>
            </a:pPr>
            <a:endParaRPr b="1" dirty="0"/>
          </a:p>
        </p:txBody>
      </p:sp>
      <p:sp>
        <p:nvSpPr>
          <p:cNvPr id="1056" name="Shape 105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61</a:t>
            </a:fld>
            <a:endParaRPr lang="en"/>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7</a:t>
            </a:fld>
            <a:endParaRPr lang="en"/>
          </a:p>
        </p:txBody>
      </p:sp>
      <p:sp>
        <p:nvSpPr>
          <p:cNvPr id="19" name="Rectangle 18"/>
          <p:cNvSpPr/>
          <p:nvPr/>
        </p:nvSpPr>
        <p:spPr>
          <a:xfrm>
            <a:off x="354398" y="3212326"/>
            <a:ext cx="1786436" cy="7579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Exploration</a:t>
            </a:r>
          </a:p>
        </p:txBody>
      </p:sp>
      <p:sp>
        <p:nvSpPr>
          <p:cNvPr id="22" name="Rectangle 21"/>
          <p:cNvSpPr/>
          <p:nvPr/>
        </p:nvSpPr>
        <p:spPr>
          <a:xfrm>
            <a:off x="2564099" y="3212326"/>
            <a:ext cx="1786436" cy="7579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Categorization</a:t>
            </a:r>
          </a:p>
        </p:txBody>
      </p:sp>
      <p:sp>
        <p:nvSpPr>
          <p:cNvPr id="23" name="Rectangle 22"/>
          <p:cNvSpPr/>
          <p:nvPr/>
        </p:nvSpPr>
        <p:spPr>
          <a:xfrm>
            <a:off x="6983500" y="3212326"/>
            <a:ext cx="1786436" cy="7579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Grouping</a:t>
            </a:r>
          </a:p>
        </p:txBody>
      </p:sp>
      <p:sp>
        <p:nvSpPr>
          <p:cNvPr id="9" name="Oval 8"/>
          <p:cNvSpPr/>
          <p:nvPr/>
        </p:nvSpPr>
        <p:spPr>
          <a:xfrm>
            <a:off x="723913" y="1054105"/>
            <a:ext cx="1622066" cy="71561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What is its meaning?</a:t>
            </a:r>
          </a:p>
        </p:txBody>
      </p:sp>
      <p:sp>
        <p:nvSpPr>
          <p:cNvPr id="26" name="Oval 25"/>
          <p:cNvSpPr/>
          <p:nvPr/>
        </p:nvSpPr>
        <p:spPr>
          <a:xfrm>
            <a:off x="6798019" y="1058636"/>
            <a:ext cx="1622066" cy="71561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What format? (e.g., binary, integer)</a:t>
            </a:r>
          </a:p>
        </p:txBody>
      </p:sp>
      <p:cxnSp>
        <p:nvCxnSpPr>
          <p:cNvPr id="11" name="Elbow Connector 10"/>
          <p:cNvCxnSpPr>
            <a:stCxn id="17" idx="2"/>
            <a:endCxn id="19" idx="0"/>
          </p:cNvCxnSpPr>
          <p:nvPr/>
        </p:nvCxnSpPr>
        <p:spPr>
          <a:xfrm rot="5400000">
            <a:off x="2199081" y="839407"/>
            <a:ext cx="1421455" cy="3324383"/>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7" idx="2"/>
            <a:endCxn id="23" idx="0"/>
          </p:cNvCxnSpPr>
          <p:nvPr/>
        </p:nvCxnSpPr>
        <p:spPr>
          <a:xfrm rot="16200000" flipH="1">
            <a:off x="5513631" y="849238"/>
            <a:ext cx="1421455" cy="3304719"/>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678781" y="1032955"/>
            <a:ext cx="1786436" cy="7579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Numbers</a:t>
            </a:r>
          </a:p>
        </p:txBody>
      </p:sp>
      <p:cxnSp>
        <p:nvCxnSpPr>
          <p:cNvPr id="1024" name="Straight Arrow Connector 1023"/>
          <p:cNvCxnSpPr>
            <a:stCxn id="17" idx="1"/>
            <a:endCxn id="9" idx="6"/>
          </p:cNvCxnSpPr>
          <p:nvPr/>
        </p:nvCxnSpPr>
        <p:spPr>
          <a:xfrm flipH="1">
            <a:off x="2345979" y="1411913"/>
            <a:ext cx="1332802" cy="1"/>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27" name="Straight Arrow Connector 1026"/>
          <p:cNvCxnSpPr>
            <a:stCxn id="17" idx="3"/>
            <a:endCxn id="26" idx="2"/>
          </p:cNvCxnSpPr>
          <p:nvPr/>
        </p:nvCxnSpPr>
        <p:spPr>
          <a:xfrm>
            <a:off x="5465217" y="1411913"/>
            <a:ext cx="1332802" cy="4532"/>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Rectangle 21"/>
          <p:cNvSpPr/>
          <p:nvPr/>
        </p:nvSpPr>
        <p:spPr>
          <a:xfrm>
            <a:off x="4773800" y="3207791"/>
            <a:ext cx="1786436" cy="7579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Categorization</a:t>
            </a:r>
          </a:p>
        </p:txBody>
      </p:sp>
      <p:cxnSp>
        <p:nvCxnSpPr>
          <p:cNvPr id="18" name="Elbow Connector 10"/>
          <p:cNvCxnSpPr>
            <a:stCxn id="17" idx="2"/>
            <a:endCxn id="22" idx="0"/>
          </p:cNvCxnSpPr>
          <p:nvPr/>
        </p:nvCxnSpPr>
        <p:spPr>
          <a:xfrm rot="5400000">
            <a:off x="3303931" y="1944257"/>
            <a:ext cx="1421455" cy="1114682"/>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0"/>
          <p:cNvCxnSpPr>
            <a:stCxn id="17" idx="2"/>
            <a:endCxn id="16" idx="0"/>
          </p:cNvCxnSpPr>
          <p:nvPr/>
        </p:nvCxnSpPr>
        <p:spPr>
          <a:xfrm rot="16200000" flipH="1">
            <a:off x="4411048" y="1951821"/>
            <a:ext cx="1416920" cy="1095019"/>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8403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20684" y="802800"/>
            <a:ext cx="4934858" cy="3497558"/>
          </a:xfrm>
          <a:prstGeom prst="rect">
            <a:avLst/>
          </a:prstGeom>
        </p:spPr>
      </p:pic>
      <p:sp>
        <p:nvSpPr>
          <p:cNvPr id="2" name="Title 1"/>
          <p:cNvSpPr>
            <a:spLocks noGrp="1"/>
          </p:cNvSpPr>
          <p:nvPr>
            <p:ph type="title"/>
          </p:nvPr>
        </p:nvSpPr>
        <p:spPr>
          <a:xfrm>
            <a:off x="2282192" y="2000035"/>
            <a:ext cx="4811843" cy="2049449"/>
          </a:xfrm>
        </p:spPr>
        <p:txBody>
          <a:bodyPr/>
          <a:lstStyle/>
          <a:p>
            <a:pPr algn="ctr"/>
            <a:r>
              <a:rPr lang="en-US" sz="4400" b="1" dirty="0"/>
              <a:t>Computers DON’T do all the work</a:t>
            </a: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8</a:t>
            </a:fld>
            <a:endParaRPr lang="en"/>
          </a:p>
        </p:txBody>
      </p:sp>
    </p:spTree>
    <p:extLst>
      <p:ext uri="{BB962C8B-B14F-4D97-AF65-F5344CB8AC3E}">
        <p14:creationId xmlns:p14="http://schemas.microsoft.com/office/powerpoint/2010/main" val="16669270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MX" sz="6000" dirty="0" err="1"/>
              <a:t>Literature</a:t>
            </a:r>
            <a:r>
              <a:rPr lang="es-MX" sz="6000" dirty="0"/>
              <a:t> </a:t>
            </a:r>
            <a:r>
              <a:rPr lang="es-MX" sz="6000" dirty="0" err="1"/>
              <a:t>Review</a:t>
            </a:r>
            <a:endParaRPr lang="es-CO" sz="6000" dirty="0"/>
          </a:p>
        </p:txBody>
      </p:sp>
      <p:sp>
        <p:nvSpPr>
          <p:cNvPr id="6" name="Marcador de texto 5"/>
          <p:cNvSpPr>
            <a:spLocks noGrp="1"/>
          </p:cNvSpPr>
          <p:nvPr>
            <p:ph type="body" idx="1"/>
          </p:nvPr>
        </p:nvSpPr>
        <p:spPr/>
        <p:txBody>
          <a:bodyPr/>
          <a:lstStyle/>
          <a:p>
            <a:r>
              <a:rPr lang="es-MX" sz="2400" dirty="0" err="1"/>
              <a:t>Summarize</a:t>
            </a:r>
            <a:r>
              <a:rPr lang="es-MX" sz="2400" dirty="0"/>
              <a:t> </a:t>
            </a:r>
            <a:r>
              <a:rPr lang="es-MX" sz="2400" dirty="0" err="1"/>
              <a:t>findings</a:t>
            </a:r>
            <a:r>
              <a:rPr lang="es-MX" sz="2400" dirty="0"/>
              <a:t> </a:t>
            </a:r>
            <a:r>
              <a:rPr lang="es-MX" sz="2400" dirty="0" err="1"/>
              <a:t>of</a:t>
            </a:r>
            <a:r>
              <a:rPr lang="es-MX" sz="2400" dirty="0"/>
              <a:t> a </a:t>
            </a:r>
            <a:r>
              <a:rPr lang="es-MX" sz="2400" dirty="0" err="1"/>
              <a:t>literature</a:t>
            </a:r>
            <a:r>
              <a:rPr lang="es-MX" sz="2400" dirty="0"/>
              <a:t> </a:t>
            </a:r>
            <a:r>
              <a:rPr lang="es-MX" sz="2400" dirty="0" err="1"/>
              <a:t>review</a:t>
            </a:r>
            <a:r>
              <a:rPr lang="es-MX" sz="2400" dirty="0"/>
              <a:t> </a:t>
            </a:r>
            <a:r>
              <a:rPr lang="es-MX" sz="2400" dirty="0" err="1"/>
              <a:t>using</a:t>
            </a:r>
            <a:r>
              <a:rPr lang="es-MX" sz="2400" dirty="0"/>
              <a:t> </a:t>
            </a:r>
            <a:r>
              <a:rPr lang="es-MX" sz="2400" dirty="0" err="1"/>
              <a:t>visualizations</a:t>
            </a:r>
            <a:endParaRPr lang="es-CO" sz="2400" dirty="0"/>
          </a:p>
        </p:txBody>
      </p:sp>
      <p:sp>
        <p:nvSpPr>
          <p:cNvPr id="4" name="Marcador de número de diapositiva 3"/>
          <p:cNvSpPr>
            <a:spLocks noGrp="1"/>
          </p:cNvSpPr>
          <p:nvPr>
            <p:ph type="sldNum" idx="12"/>
          </p:nvPr>
        </p:nvSpPr>
        <p:spPr/>
        <p:txBody>
          <a:bodyPr/>
          <a:lstStyle/>
          <a:p>
            <a:pPr lvl="0">
              <a:spcBef>
                <a:spcPts val="0"/>
              </a:spcBef>
              <a:buNone/>
            </a:pPr>
            <a:fld id="{00000000-1234-1234-1234-123412341234}" type="slidenum">
              <a:rPr lang="en" smtClean="0"/>
              <a:t>9</a:t>
            </a:fld>
            <a:endParaRPr lang="en"/>
          </a:p>
        </p:txBody>
      </p:sp>
      <p:sp>
        <p:nvSpPr>
          <p:cNvPr id="7" name="Rectangle 18"/>
          <p:cNvSpPr/>
          <p:nvPr/>
        </p:nvSpPr>
        <p:spPr>
          <a:xfrm>
            <a:off x="1611964" y="1667974"/>
            <a:ext cx="1253065" cy="31775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Exploration</a:t>
            </a:r>
          </a:p>
        </p:txBody>
      </p:sp>
      <p:sp>
        <p:nvSpPr>
          <p:cNvPr id="8" name="Rectangle 21"/>
          <p:cNvSpPr/>
          <p:nvPr/>
        </p:nvSpPr>
        <p:spPr>
          <a:xfrm>
            <a:off x="4624192" y="1667974"/>
            <a:ext cx="1253065" cy="317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Grouping</a:t>
            </a:r>
          </a:p>
        </p:txBody>
      </p:sp>
      <p:sp>
        <p:nvSpPr>
          <p:cNvPr id="9" name="Rectangle 22"/>
          <p:cNvSpPr/>
          <p:nvPr/>
        </p:nvSpPr>
        <p:spPr>
          <a:xfrm>
            <a:off x="3118078" y="1667974"/>
            <a:ext cx="1253065" cy="317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Categorization</a:t>
            </a:r>
          </a:p>
        </p:txBody>
      </p:sp>
      <p:sp>
        <p:nvSpPr>
          <p:cNvPr id="10" name="Rectangle 22"/>
          <p:cNvSpPr/>
          <p:nvPr/>
        </p:nvSpPr>
        <p:spPr>
          <a:xfrm>
            <a:off x="6130306" y="1667974"/>
            <a:ext cx="1253065" cy="317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Validation</a:t>
            </a:r>
          </a:p>
        </p:txBody>
      </p:sp>
      <p:pic>
        <p:nvPicPr>
          <p:cNvPr id="2052" name="Picture 4" descr="Related image">
            <a:extLst>
              <a:ext uri="{FF2B5EF4-FFF2-40B4-BE49-F238E27FC236}">
                <a16:creationId xmlns:a16="http://schemas.microsoft.com/office/drawing/2014/main" id="{A07E8F04-9CCD-4686-95E9-F5361D8D7A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2884" y="164460"/>
            <a:ext cx="2038231" cy="1243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53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5635</TotalTime>
  <Words>2825</Words>
  <Application>Microsoft Office PowerPoint</Application>
  <PresentationFormat>Presentación en pantalla (16:9)</PresentationFormat>
  <Paragraphs>604</Paragraphs>
  <Slides>61</Slides>
  <Notes>10</Notes>
  <HiddenSlides>5</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61</vt:i4>
      </vt:variant>
    </vt:vector>
  </HeadingPairs>
  <TitlesOfParts>
    <vt:vector size="69" baseType="lpstr">
      <vt:lpstr>Arial</vt:lpstr>
      <vt:lpstr>Arial Black</vt:lpstr>
      <vt:lpstr>Calibri</vt:lpstr>
      <vt:lpstr>Georgia</vt:lpstr>
      <vt:lpstr>Symbol</vt:lpstr>
      <vt:lpstr>Times New Roman</vt:lpstr>
      <vt:lpstr>Wingdings</vt:lpstr>
      <vt:lpstr>simple-light-2</vt:lpstr>
      <vt:lpstr>Using Computational Methods to Analyze Educational Data</vt:lpstr>
      <vt:lpstr>About Us</vt:lpstr>
      <vt:lpstr>The plan for today</vt:lpstr>
      <vt:lpstr>Presentación de PowerPoint</vt:lpstr>
      <vt:lpstr>Presentación de PowerPoint</vt:lpstr>
      <vt:lpstr>A Data Analysis Process</vt:lpstr>
      <vt:lpstr>Presentación de PowerPoint</vt:lpstr>
      <vt:lpstr>Computers DON’T do all the work</vt:lpstr>
      <vt:lpstr>Literature Review</vt:lpstr>
      <vt:lpstr>VISUAL LEARNING ANALYTICS – A Lit. Review</vt:lpstr>
      <vt:lpstr>Literature Review</vt:lpstr>
      <vt:lpstr>VISUAL LEARNING ANALYTICS</vt:lpstr>
      <vt:lpstr>VISUAL LEARNING ANALYTICS</vt:lpstr>
      <vt:lpstr>VISUAL LEARNING ANALYTICS</vt:lpstr>
      <vt:lpstr>https://infovisreview.github.io/VLAVisualizations/</vt:lpstr>
      <vt:lpstr>Classroom Observation</vt:lpstr>
      <vt:lpstr>Coding for Kids</vt:lpstr>
      <vt:lpstr>Rubric for Classroom Observation</vt:lpstr>
      <vt:lpstr>Distribution and Longitudinal Data</vt:lpstr>
      <vt:lpstr>Progression on Effective Teaching Time</vt:lpstr>
      <vt:lpstr>Progression on Effective Teaching Time</vt:lpstr>
      <vt:lpstr>Progression on Effective Teaching Time</vt:lpstr>
      <vt:lpstr>Progression on Effective Teaching Time</vt:lpstr>
      <vt:lpstr>Identifying whether these groups are statistically significant</vt:lpstr>
      <vt:lpstr>Significant Groups?</vt:lpstr>
      <vt:lpstr>Significant Groups?</vt:lpstr>
      <vt:lpstr>Significant Groups?</vt:lpstr>
      <vt:lpstr>Significant Groups?</vt:lpstr>
      <vt:lpstr>Think-Aloud Data</vt:lpstr>
      <vt:lpstr>Analysis of think-aloud data</vt:lpstr>
      <vt:lpstr>An adaptation of the modeling process (Shiflet &amp; Shiflet, 2014).</vt:lpstr>
      <vt:lpstr>Types of Knowledge (ToK)</vt:lpstr>
      <vt:lpstr>Sample counts: ToK x Modeling step by Student</vt:lpstr>
      <vt:lpstr>Sample counts: ToK x Modeling step by Student</vt:lpstr>
      <vt:lpstr>Visualizing</vt:lpstr>
      <vt:lpstr>Visualizing – Clustered by counts (K-means)</vt:lpstr>
      <vt:lpstr>Artifact Analysis</vt:lpstr>
      <vt:lpstr>Analysis of think-aloud data</vt:lpstr>
      <vt:lpstr>Elicitation of Student Performance</vt:lpstr>
      <vt:lpstr>Qualitative Analysis – Traditional approach</vt:lpstr>
      <vt:lpstr>Quantification of Qualitative Data</vt:lpstr>
      <vt:lpstr>Interpretation</vt:lpstr>
      <vt:lpstr>Presentación de PowerPoint</vt:lpstr>
      <vt:lpstr>Presentación de PowerPoint</vt:lpstr>
      <vt:lpstr>Presentación de PowerPoint</vt:lpstr>
      <vt:lpstr>Survey Data</vt:lpstr>
      <vt:lpstr>Student Preferences</vt:lpstr>
      <vt:lpstr>Student Preferences of Undergraduate Programs</vt:lpstr>
      <vt:lpstr>Multiple Correspondence Analysis + Hierarchical Clustering + Chi-Square</vt:lpstr>
      <vt:lpstr>Open-Ended Responses</vt:lpstr>
      <vt:lpstr>Open-Ended Responses</vt:lpstr>
      <vt:lpstr>Traditional Approach</vt:lpstr>
      <vt:lpstr>Data Analysis Process</vt:lpstr>
      <vt:lpstr>Results</vt:lpstr>
      <vt:lpstr>Results</vt:lpstr>
      <vt:lpstr>Let’s try it out</vt:lpstr>
      <vt:lpstr>Let’s try it out</vt:lpstr>
      <vt:lpstr>Overall Conclusions and Next Steps</vt:lpstr>
      <vt:lpstr>Acknowledgements</vt:lpstr>
      <vt:lpstr>About Us</vt:lpstr>
      <vt:lpstr>Thank you!  Questions? Camilo Vieira, PhD cvieira@uninorte.edu.co / @cvieiram  Prof. Alejandra J. Magana admagana@purdue.edu  Prof. Mimi Boutin mboutin@purdue.edu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 in [Engineering] Educational Research</dc:title>
  <dc:creator>Camilo Vieira Mejía</dc:creator>
  <cp:lastModifiedBy>Camilo Vieira Mejia</cp:lastModifiedBy>
  <cp:revision>258</cp:revision>
  <dcterms:modified xsi:type="dcterms:W3CDTF">2019-10-19T03:15:19Z</dcterms:modified>
</cp:coreProperties>
</file>